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6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7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8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9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40" r:id="rId1"/>
    <p:sldMasterId id="2147483741" r:id="rId2"/>
    <p:sldMasterId id="2147483742" r:id="rId3"/>
    <p:sldMasterId id="2147483743" r:id="rId4"/>
    <p:sldMasterId id="2147483744" r:id="rId5"/>
    <p:sldMasterId id="2147483745" r:id="rId6"/>
    <p:sldMasterId id="2147483746" r:id="rId7"/>
    <p:sldMasterId id="2147483747" r:id="rId8"/>
    <p:sldMasterId id="2147483748" r:id="rId9"/>
    <p:sldMasterId id="2147483749" r:id="rId10"/>
  </p:sldMasterIdLst>
  <p:notesMasterIdLst>
    <p:notesMasterId r:id="rId47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IBM Plex Sans" panose="020B0604020202020204" charset="0"/>
      <p:regular r:id="rId52"/>
      <p:bold r:id="rId53"/>
      <p:italic r:id="rId54"/>
      <p:boldItalic r:id="rId55"/>
    </p:embeddedFont>
    <p:embeddedFont>
      <p:font typeface="IBM Plex Sans Medium" panose="020B0604020202020204" charset="0"/>
      <p:regular r:id="rId56"/>
      <p:bold r:id="rId57"/>
      <p:italic r:id="rId58"/>
      <p:boldItalic r:id="rId59"/>
    </p:embeddedFont>
    <p:embeddedFont>
      <p:font typeface="IBM Plex Sans SemiBold" panose="020B0604020202020204" charset="0"/>
      <p:regular r:id="rId60"/>
      <p:bold r:id="rId61"/>
      <p:italic r:id="rId62"/>
      <p:boldItalic r:id="rId63"/>
    </p:embeddedFont>
    <p:embeddedFont>
      <p:font typeface="Roboto" panose="02000000000000000000" pitchFamily="2" charset="0"/>
      <p:regular r:id="rId64"/>
      <p:bold r:id="rId65"/>
      <p:italic r:id="rId66"/>
      <p:boldItalic r:id="rId67"/>
    </p:embeddedFont>
    <p:embeddedFont>
      <p:font typeface="Roboto Medium" panose="02000000000000000000" pitchFamily="2" charset="0"/>
      <p:regular r:id="rId68"/>
      <p:bold r:id="rId69"/>
      <p:italic r:id="rId70"/>
      <p:boldItalic r:id="rId71"/>
    </p:embeddedFont>
    <p:embeddedFont>
      <p:font typeface="Tahoma" panose="020B0604030504040204" pitchFamily="34" charset="0"/>
      <p:regular r:id="rId72"/>
      <p:bold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F6C186-FB23-4803-8AA1-68C68C41A322}">
  <a:tblStyle styleId="{A7F6C186-FB23-4803-8AA1-68C68C41A322}" styleName="Table_0">
    <a:wholeTbl>
      <a:tcTxStyle b="off" i="off">
        <a:font>
          <a:latin typeface="Times New Roman"/>
          <a:ea typeface="Times New Roman"/>
          <a:cs typeface="Times New Roman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00F0120-870E-4B50-B55D-AE50BC91529E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7" d="100"/>
          <a:sy n="127" d="100"/>
        </p:scale>
        <p:origin x="108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42" Type="http://schemas.openxmlformats.org/officeDocument/2006/relationships/slide" Target="slides/slide32.xml"/><Relationship Id="rId47" Type="http://schemas.openxmlformats.org/officeDocument/2006/relationships/notesMaster" Target="notesMasters/notesMaster1.xml"/><Relationship Id="rId63" Type="http://schemas.openxmlformats.org/officeDocument/2006/relationships/font" Target="fonts/font16.fntdata"/><Relationship Id="rId68" Type="http://schemas.openxmlformats.org/officeDocument/2006/relationships/font" Target="fonts/font21.fntdata"/><Relationship Id="rId16" Type="http://schemas.openxmlformats.org/officeDocument/2006/relationships/slide" Target="slides/slide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font" Target="fonts/font19.fntdata"/><Relationship Id="rId7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font" Target="fonts/font14.fntdata"/><Relationship Id="rId19" Type="http://schemas.openxmlformats.org/officeDocument/2006/relationships/slide" Target="slides/slide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font" Target="fonts/font22.fntdata"/><Relationship Id="rId77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font" Target="fonts/font4.fntdata"/><Relationship Id="rId72" Type="http://schemas.openxmlformats.org/officeDocument/2006/relationships/font" Target="fonts/font25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font" Target="fonts/font12.fntdata"/><Relationship Id="rId67" Type="http://schemas.openxmlformats.org/officeDocument/2006/relationships/font" Target="fonts/font20.fntdata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font" Target="fonts/font23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73" Type="http://schemas.openxmlformats.org/officeDocument/2006/relationships/font" Target="fonts/font26.fntdata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9" Type="http://schemas.openxmlformats.org/officeDocument/2006/relationships/slide" Target="slides/slide29.xml"/><Relationship Id="rId34" Type="http://schemas.openxmlformats.org/officeDocument/2006/relationships/slide" Target="slides/slide24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6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71" Type="http://schemas.openxmlformats.org/officeDocument/2006/relationships/font" Target="fonts/font2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d2a4368b6b_0_484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gd2a4368b6b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d2c9a0b044_1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d2c9a0b044_1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d2c9a0b044_1_669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839" name="Google Shape;839;gd2c9a0b044_1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5650" y="685676"/>
            <a:ext cx="2667300" cy="342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d2c9a0b044_1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d2c9a0b044_1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d2c9a0b044_1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d2c9a0b044_1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d2c9a0b044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d2c9a0b044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d2c9a0b044_1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d2c9a0b044_1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d2c9a0b044_1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d2c9a0b044_1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d2c9a0b044_1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d2c9a0b044_1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d2c9a0b044_1_547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986" name="Google Shape;986;gd2c9a0b044_1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5650" y="685676"/>
            <a:ext cx="2667300" cy="342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d2c9a0b044_1_803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gd2c9a0b044_1_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d2a4368b6b_0_503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593" name="Google Shape;593;gd2a4368b6b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5650" y="685676"/>
            <a:ext cx="2667300" cy="342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d2c9a0b044_1_853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gd2c9a0b044_1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d2c9a0b044_1_10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gd2c9a0b044_1_10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d2c9a0b044_1_1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gd2c9a0b044_1_1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d2c9a0b044_1_1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gd2c9a0b044_1_1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d2c9a0b044_1_867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gd2c9a0b044_1_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d2c9a0b044_1_1215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gd2c9a0b044_1_1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d2c9a0b044_1_1190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1105" name="Google Shape;1105;gd2c9a0b044_1_1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5650" y="685676"/>
            <a:ext cx="2667300" cy="342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d2c9a0b044_1_1347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gd2c9a0b044_1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d2c9a0b044_1_1429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gd2c9a0b044_1_1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d2c9a0b044_1_1492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7" name="Google Shape;1177;gd2c9a0b044_1_1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d269b12f61_2_64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7" cy="4114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769" name="Google Shape;769;gd269b12f61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d2c9a0b044_1_1522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gd2c9a0b044_1_1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d2c9a0b044_1_1468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1203" name="Google Shape;1203;gd2c9a0b044_1_1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5650" y="685676"/>
            <a:ext cx="2667300" cy="342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d2c9a0b044_1_1535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gd2c9a0b044_1_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d2c9a0b044_1_1549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gd2c9a0b044_1_1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d2c9a0b044_1_1578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6" name="Google Shape;1256;gd2c9a0b044_1_1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d2c9a0b044_1_1564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" name="Google Shape;1269;gd2c9a0b044_1_1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d2c988cf55_1_110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50" tIns="44550" rIns="44550" bIns="44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endParaRPr sz="700"/>
          </a:p>
        </p:txBody>
      </p:sp>
      <p:sp>
        <p:nvSpPr>
          <p:cNvPr id="1282" name="Google Shape;1282;gd2c988cf55_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95650" y="685676"/>
            <a:ext cx="2667300" cy="342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d2c988d1ab_0_7:notes"/>
          <p:cNvSpPr txBox="1">
            <a:spLocks noGrp="1"/>
          </p:cNvSpPr>
          <p:nvPr>
            <p:ph type="body" idx="1"/>
          </p:nvPr>
        </p:nvSpPr>
        <p:spPr>
          <a:xfrm>
            <a:off x="685797" y="4343389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gd2c988d1a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58343" y="685793"/>
            <a:ext cx="4742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d2c9a0b044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d2c9a0b044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d2c9a0b04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d2c9a0b04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d2c9a0b044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d2c9a0b044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d2c9a0b044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d2c9a0b044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d2c9a0b044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d2c9a0b044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9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9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OBJEC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59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59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59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>
            <a:spLocks noGrp="1"/>
          </p:cNvSpPr>
          <p:nvPr>
            <p:ph type="title"/>
          </p:nvPr>
        </p:nvSpPr>
        <p:spPr>
          <a:xfrm>
            <a:off x="1280609" y="1073114"/>
            <a:ext cx="65826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body" idx="1"/>
          </p:nvPr>
        </p:nvSpPr>
        <p:spPr>
          <a:xfrm>
            <a:off x="475985" y="1852506"/>
            <a:ext cx="8192100" cy="28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>
            <a:spLocks noGrp="1"/>
          </p:cNvSpPr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>
            <a:spLocks noGrp="1"/>
          </p:cNvSpPr>
          <p:nvPr>
            <p:ph type="title"/>
          </p:nvPr>
        </p:nvSpPr>
        <p:spPr>
          <a:xfrm>
            <a:off x="1280609" y="1073114"/>
            <a:ext cx="65826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>
            <a:spLocks noGrp="1"/>
          </p:cNvSpPr>
          <p:nvPr>
            <p:ph type="title"/>
          </p:nvPr>
        </p:nvSpPr>
        <p:spPr>
          <a:xfrm>
            <a:off x="1280609" y="1073114"/>
            <a:ext cx="65826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>
            <a:spLocks noGrp="1"/>
          </p:cNvSpPr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6"/>
          <p:cNvSpPr txBox="1">
            <a:spLocks noGrp="1"/>
          </p:cNvSpPr>
          <p:nvPr>
            <p:ph type="body" idx="1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/>
          <p:nvPr/>
        </p:nvSpPr>
        <p:spPr>
          <a:xfrm>
            <a:off x="7725538" y="378754"/>
            <a:ext cx="60300" cy="7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7"/>
          <p:cNvSpPr/>
          <p:nvPr/>
        </p:nvSpPr>
        <p:spPr>
          <a:xfrm>
            <a:off x="7644430" y="378592"/>
            <a:ext cx="69600" cy="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7"/>
          <p:cNvSpPr/>
          <p:nvPr/>
        </p:nvSpPr>
        <p:spPr>
          <a:xfrm>
            <a:off x="7618169" y="380539"/>
            <a:ext cx="0" cy="74732"/>
          </a:xfrm>
          <a:custGeom>
            <a:avLst/>
            <a:gdLst/>
            <a:ahLst/>
            <a:cxnLst/>
            <a:rect l="l" t="t" r="r" b="b"/>
            <a:pathLst>
              <a:path w="120000" h="170815" extrusionOk="0">
                <a:moveTo>
                  <a:pt x="0" y="0"/>
                </a:moveTo>
                <a:lnTo>
                  <a:pt x="0" y="170801"/>
                </a:lnTo>
              </a:path>
            </a:pathLst>
          </a:custGeom>
          <a:noFill/>
          <a:ln w="35500" cap="flat" cmpd="sng">
            <a:solidFill>
              <a:srgbClr val="0809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7"/>
          <p:cNvSpPr/>
          <p:nvPr/>
        </p:nvSpPr>
        <p:spPr>
          <a:xfrm>
            <a:off x="7607904" y="347889"/>
            <a:ext cx="20802" cy="20280"/>
          </a:xfrm>
          <a:custGeom>
            <a:avLst/>
            <a:gdLst/>
            <a:ahLst/>
            <a:cxnLst/>
            <a:rect l="l" t="t" r="r" b="b"/>
            <a:pathLst>
              <a:path w="45719" h="46355" extrusionOk="0">
                <a:moveTo>
                  <a:pt x="29109" y="0"/>
                </a:moveTo>
                <a:lnTo>
                  <a:pt x="16125" y="0"/>
                </a:lnTo>
                <a:lnTo>
                  <a:pt x="10575" y="2041"/>
                </a:lnTo>
                <a:lnTo>
                  <a:pt x="6491" y="6481"/>
                </a:lnTo>
                <a:lnTo>
                  <a:pt x="2094" y="10921"/>
                </a:lnTo>
                <a:lnTo>
                  <a:pt x="0" y="16386"/>
                </a:lnTo>
                <a:lnTo>
                  <a:pt x="0" y="29370"/>
                </a:lnTo>
                <a:lnTo>
                  <a:pt x="2094" y="3482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57"/>
                </a:lnTo>
                <a:lnTo>
                  <a:pt x="29109" y="45757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26"/>
                </a:lnTo>
                <a:lnTo>
                  <a:pt x="45119" y="29370"/>
                </a:lnTo>
                <a:lnTo>
                  <a:pt x="45119" y="16386"/>
                </a:lnTo>
                <a:lnTo>
                  <a:pt x="43035" y="10921"/>
                </a:lnTo>
                <a:lnTo>
                  <a:pt x="38637" y="6481"/>
                </a:lnTo>
                <a:lnTo>
                  <a:pt x="34553" y="2041"/>
                </a:lnTo>
                <a:lnTo>
                  <a:pt x="29109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7"/>
          <p:cNvSpPr/>
          <p:nvPr/>
        </p:nvSpPr>
        <p:spPr>
          <a:xfrm>
            <a:off x="7462026" y="378592"/>
            <a:ext cx="129900" cy="78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7"/>
          <p:cNvSpPr/>
          <p:nvPr/>
        </p:nvSpPr>
        <p:spPr>
          <a:xfrm>
            <a:off x="7364967" y="350287"/>
            <a:ext cx="84000" cy="105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7"/>
          <p:cNvSpPr/>
          <p:nvPr/>
        </p:nvSpPr>
        <p:spPr>
          <a:xfrm>
            <a:off x="7304674" y="380539"/>
            <a:ext cx="49406" cy="74732"/>
          </a:xfrm>
          <a:custGeom>
            <a:avLst/>
            <a:gdLst/>
            <a:ahLst/>
            <a:cxnLst/>
            <a:rect l="l" t="t" r="r" b="b"/>
            <a:pathLst>
              <a:path w="108584" h="170815" extrusionOk="0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280" y="170801"/>
                </a:lnTo>
                <a:lnTo>
                  <a:pt x="108268" y="170801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7"/>
          <p:cNvSpPr/>
          <p:nvPr/>
        </p:nvSpPr>
        <p:spPr>
          <a:xfrm>
            <a:off x="7295980" y="350144"/>
            <a:ext cx="0" cy="105291"/>
          </a:xfrm>
          <a:custGeom>
            <a:avLst/>
            <a:gdLst/>
            <a:ahLst/>
            <a:cxnLst/>
            <a:rect l="l" t="t" r="r" b="b"/>
            <a:pathLst>
              <a:path w="120000" h="240665" extrusionOk="0">
                <a:moveTo>
                  <a:pt x="0" y="0"/>
                </a:moveTo>
                <a:lnTo>
                  <a:pt x="0" y="240128"/>
                </a:lnTo>
              </a:path>
            </a:pathLst>
          </a:custGeom>
          <a:noFill/>
          <a:ln w="35500" cap="flat" cmpd="sng">
            <a:solidFill>
              <a:srgbClr val="0809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7"/>
          <p:cNvSpPr/>
          <p:nvPr/>
        </p:nvSpPr>
        <p:spPr>
          <a:xfrm>
            <a:off x="7196755" y="378479"/>
            <a:ext cx="78000" cy="78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7"/>
          <p:cNvSpPr/>
          <p:nvPr/>
        </p:nvSpPr>
        <p:spPr>
          <a:xfrm>
            <a:off x="7107367" y="378476"/>
            <a:ext cx="78000" cy="78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7"/>
          <p:cNvSpPr/>
          <p:nvPr/>
        </p:nvSpPr>
        <p:spPr>
          <a:xfrm>
            <a:off x="6996020" y="349028"/>
            <a:ext cx="98100" cy="108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7"/>
          <p:cNvSpPr/>
          <p:nvPr/>
        </p:nvSpPr>
        <p:spPr>
          <a:xfrm>
            <a:off x="6850237" y="325188"/>
            <a:ext cx="99390" cy="168354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48061" y="35644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9"/>
                </a:lnTo>
                <a:lnTo>
                  <a:pt x="107422" y="371279"/>
                </a:lnTo>
                <a:lnTo>
                  <a:pt x="120773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49"/>
                </a:lnTo>
                <a:close/>
              </a:path>
              <a:path w="218440" h="384809" extrusionOk="0">
                <a:moveTo>
                  <a:pt x="191934" y="243186"/>
                </a:moveTo>
                <a:lnTo>
                  <a:pt x="146278" y="243186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34"/>
                </a:lnTo>
                <a:lnTo>
                  <a:pt x="160204" y="258096"/>
                </a:lnTo>
                <a:lnTo>
                  <a:pt x="160204" y="269248"/>
                </a:lnTo>
                <a:lnTo>
                  <a:pt x="137901" y="308058"/>
                </a:lnTo>
                <a:lnTo>
                  <a:pt x="115504" y="314807"/>
                </a:lnTo>
                <a:lnTo>
                  <a:pt x="113190" y="322398"/>
                </a:lnTo>
                <a:lnTo>
                  <a:pt x="106135" y="337053"/>
                </a:lnTo>
                <a:lnTo>
                  <a:pt x="94997" y="348639"/>
                </a:lnTo>
                <a:lnTo>
                  <a:pt x="80678" y="356255"/>
                </a:lnTo>
                <a:lnTo>
                  <a:pt x="64081" y="358994"/>
                </a:lnTo>
                <a:lnTo>
                  <a:pt x="120773" y="358994"/>
                </a:lnTo>
                <a:lnTo>
                  <a:pt x="123821" y="356189"/>
                </a:lnTo>
                <a:lnTo>
                  <a:pt x="135283" y="336921"/>
                </a:lnTo>
                <a:lnTo>
                  <a:pt x="155510" y="327222"/>
                </a:lnTo>
                <a:lnTo>
                  <a:pt x="171526" y="311872"/>
                </a:lnTo>
                <a:lnTo>
                  <a:pt x="182064" y="292129"/>
                </a:lnTo>
                <a:lnTo>
                  <a:pt x="185858" y="269248"/>
                </a:lnTo>
                <a:lnTo>
                  <a:pt x="185753" y="255866"/>
                </a:lnTo>
                <a:lnTo>
                  <a:pt x="183868" y="248976"/>
                </a:lnTo>
                <a:lnTo>
                  <a:pt x="191934" y="243186"/>
                </a:lnTo>
                <a:close/>
              </a:path>
              <a:path w="218440" h="384809" extrusionOk="0">
                <a:moveTo>
                  <a:pt x="84604" y="256431"/>
                </a:moveTo>
                <a:lnTo>
                  <a:pt x="83348" y="256431"/>
                </a:lnTo>
                <a:lnTo>
                  <a:pt x="73332" y="258446"/>
                </a:lnTo>
                <a:lnTo>
                  <a:pt x="65181" y="263939"/>
                </a:lnTo>
                <a:lnTo>
                  <a:pt x="59700" y="272087"/>
                </a:lnTo>
                <a:lnTo>
                  <a:pt x="57694" y="282064"/>
                </a:lnTo>
                <a:lnTo>
                  <a:pt x="59700" y="292049"/>
                </a:lnTo>
                <a:lnTo>
                  <a:pt x="65181" y="300204"/>
                </a:lnTo>
                <a:lnTo>
                  <a:pt x="73332" y="305702"/>
                </a:lnTo>
                <a:lnTo>
                  <a:pt x="83348" y="307718"/>
                </a:lnTo>
                <a:lnTo>
                  <a:pt x="93320" y="305702"/>
                </a:lnTo>
                <a:lnTo>
                  <a:pt x="101475" y="300204"/>
                </a:lnTo>
                <a:lnTo>
                  <a:pt x="106981" y="292049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35"/>
                </a:lnTo>
                <a:lnTo>
                  <a:pt x="120029" y="256725"/>
                </a:lnTo>
                <a:lnTo>
                  <a:pt x="87222" y="256725"/>
                </a:lnTo>
                <a:lnTo>
                  <a:pt x="85861" y="256526"/>
                </a:lnTo>
                <a:lnTo>
                  <a:pt x="84604" y="256431"/>
                </a:lnTo>
                <a:close/>
              </a:path>
              <a:path w="218440" h="384809" extrusionOk="0">
                <a:moveTo>
                  <a:pt x="145744" y="218204"/>
                </a:moveTo>
                <a:lnTo>
                  <a:pt x="109518" y="230407"/>
                </a:lnTo>
                <a:lnTo>
                  <a:pt x="87222" y="256725"/>
                </a:lnTo>
                <a:lnTo>
                  <a:pt x="120029" y="256725"/>
                </a:lnTo>
                <a:lnTo>
                  <a:pt x="126907" y="248128"/>
                </a:lnTo>
                <a:lnTo>
                  <a:pt x="133608" y="244547"/>
                </a:lnTo>
                <a:lnTo>
                  <a:pt x="146278" y="243186"/>
                </a:lnTo>
                <a:lnTo>
                  <a:pt x="191934" y="243186"/>
                </a:lnTo>
                <a:lnTo>
                  <a:pt x="197711" y="239038"/>
                </a:lnTo>
                <a:lnTo>
                  <a:pt x="207134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w="218440" h="384809" extrusionOk="0">
                <a:moveTo>
                  <a:pt x="207138" y="157188"/>
                </a:moveTo>
                <a:lnTo>
                  <a:pt x="169534" y="157188"/>
                </a:lnTo>
                <a:lnTo>
                  <a:pt x="178734" y="163009"/>
                </a:lnTo>
                <a:lnTo>
                  <a:pt x="185917" y="171137"/>
                </a:lnTo>
                <a:lnTo>
                  <a:pt x="190588" y="181073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4" y="227459"/>
                </a:lnTo>
                <a:lnTo>
                  <a:pt x="208462" y="225826"/>
                </a:lnTo>
                <a:lnTo>
                  <a:pt x="215423" y="210025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5"/>
                </a:lnTo>
                <a:lnTo>
                  <a:pt x="207138" y="157188"/>
                </a:lnTo>
                <a:close/>
              </a:path>
              <a:path w="218440" h="384809" extrusionOk="0">
                <a:moveTo>
                  <a:pt x="64081" y="0"/>
                </a:moveTo>
                <a:lnTo>
                  <a:pt x="25591" y="13437"/>
                </a:lnTo>
                <a:lnTo>
                  <a:pt x="3939" y="50109"/>
                </a:lnTo>
                <a:lnTo>
                  <a:pt x="0" y="83337"/>
                </a:lnTo>
                <a:lnTo>
                  <a:pt x="0" y="110227"/>
                </a:lnTo>
                <a:lnTo>
                  <a:pt x="14030" y="150278"/>
                </a:lnTo>
                <a:lnTo>
                  <a:pt x="40208" y="182989"/>
                </a:lnTo>
                <a:lnTo>
                  <a:pt x="39056" y="185879"/>
                </a:lnTo>
                <a:lnTo>
                  <a:pt x="38428" y="189030"/>
                </a:lnTo>
                <a:lnTo>
                  <a:pt x="38428" y="192318"/>
                </a:lnTo>
                <a:lnTo>
                  <a:pt x="40448" y="202302"/>
                </a:lnTo>
                <a:lnTo>
                  <a:pt x="45954" y="210453"/>
                </a:lnTo>
                <a:lnTo>
                  <a:pt x="54109" y="215947"/>
                </a:lnTo>
                <a:lnTo>
                  <a:pt x="64081" y="217961"/>
                </a:lnTo>
                <a:lnTo>
                  <a:pt x="74053" y="215947"/>
                </a:lnTo>
                <a:lnTo>
                  <a:pt x="82209" y="210453"/>
                </a:lnTo>
                <a:lnTo>
                  <a:pt x="87714" y="202302"/>
                </a:lnTo>
                <a:lnTo>
                  <a:pt x="89735" y="192318"/>
                </a:lnTo>
                <a:lnTo>
                  <a:pt x="87714" y="182339"/>
                </a:lnTo>
                <a:lnTo>
                  <a:pt x="82209" y="174188"/>
                </a:lnTo>
                <a:lnTo>
                  <a:pt x="74053" y="168691"/>
                </a:lnTo>
                <a:lnTo>
                  <a:pt x="65532" y="166968"/>
                </a:lnTo>
                <a:lnTo>
                  <a:pt x="60207" y="166968"/>
                </a:lnTo>
                <a:lnTo>
                  <a:pt x="34030" y="134247"/>
                </a:lnTo>
                <a:lnTo>
                  <a:pt x="30400" y="128791"/>
                </a:lnTo>
                <a:lnTo>
                  <a:pt x="27800" y="122955"/>
                </a:lnTo>
                <a:lnTo>
                  <a:pt x="26196" y="116705"/>
                </a:lnTo>
                <a:lnTo>
                  <a:pt x="25653" y="110227"/>
                </a:lnTo>
                <a:lnTo>
                  <a:pt x="25653" y="83337"/>
                </a:lnTo>
                <a:lnTo>
                  <a:pt x="36752" y="38836"/>
                </a:lnTo>
                <a:lnTo>
                  <a:pt x="64081" y="25643"/>
                </a:lnTo>
                <a:lnTo>
                  <a:pt x="120759" y="25643"/>
                </a:lnTo>
                <a:lnTo>
                  <a:pt x="107422" y="13367"/>
                </a:lnTo>
                <a:lnTo>
                  <a:pt x="87153" y="3521"/>
                </a:lnTo>
                <a:lnTo>
                  <a:pt x="64081" y="0"/>
                </a:lnTo>
                <a:close/>
              </a:path>
              <a:path w="218440" h="384809" extrusionOk="0">
                <a:moveTo>
                  <a:pt x="64081" y="166675"/>
                </a:moveTo>
                <a:lnTo>
                  <a:pt x="62720" y="166675"/>
                </a:lnTo>
                <a:lnTo>
                  <a:pt x="61464" y="166780"/>
                </a:lnTo>
                <a:lnTo>
                  <a:pt x="60207" y="166968"/>
                </a:lnTo>
                <a:lnTo>
                  <a:pt x="65532" y="166968"/>
                </a:lnTo>
                <a:lnTo>
                  <a:pt x="64081" y="166675"/>
                </a:lnTo>
                <a:close/>
              </a:path>
              <a:path w="218440" h="384809" extrusionOk="0">
                <a:moveTo>
                  <a:pt x="120043" y="127933"/>
                </a:moveTo>
                <a:lnTo>
                  <a:pt x="87222" y="127933"/>
                </a:lnTo>
                <a:lnTo>
                  <a:pt x="102195" y="146770"/>
                </a:lnTo>
                <a:lnTo>
                  <a:pt x="137378" y="166298"/>
                </a:lnTo>
                <a:lnTo>
                  <a:pt x="145744" y="166437"/>
                </a:lnTo>
                <a:lnTo>
                  <a:pt x="154045" y="165030"/>
                </a:lnTo>
                <a:lnTo>
                  <a:pt x="162050" y="161979"/>
                </a:lnTo>
                <a:lnTo>
                  <a:pt x="169534" y="157188"/>
                </a:lnTo>
                <a:lnTo>
                  <a:pt x="207138" y="157188"/>
                </a:lnTo>
                <a:lnTo>
                  <a:pt x="197711" y="145604"/>
                </a:lnTo>
                <a:lnTo>
                  <a:pt x="191938" y="141461"/>
                </a:lnTo>
                <a:lnTo>
                  <a:pt x="146278" y="141461"/>
                </a:lnTo>
                <a:lnTo>
                  <a:pt x="133608" y="140100"/>
                </a:lnTo>
                <a:lnTo>
                  <a:pt x="126907" y="136508"/>
                </a:lnTo>
                <a:lnTo>
                  <a:pt x="120043" y="127933"/>
                </a:lnTo>
                <a:close/>
              </a:path>
              <a:path w="218440" h="384809" extrusionOk="0">
                <a:moveTo>
                  <a:pt x="120759" y="25643"/>
                </a:moveTo>
                <a:lnTo>
                  <a:pt x="64081" y="25643"/>
                </a:lnTo>
                <a:lnTo>
                  <a:pt x="80678" y="28384"/>
                </a:lnTo>
                <a:lnTo>
                  <a:pt x="94997" y="36002"/>
                </a:lnTo>
                <a:lnTo>
                  <a:pt x="106135" y="47593"/>
                </a:lnTo>
                <a:lnTo>
                  <a:pt x="113190" y="62249"/>
                </a:lnTo>
                <a:lnTo>
                  <a:pt x="115504" y="69830"/>
                </a:lnTo>
                <a:lnTo>
                  <a:pt x="123242" y="71212"/>
                </a:lnTo>
                <a:lnTo>
                  <a:pt x="137901" y="76583"/>
                </a:lnTo>
                <a:lnTo>
                  <a:pt x="149619" y="86422"/>
                </a:lnTo>
                <a:lnTo>
                  <a:pt x="157390" y="99703"/>
                </a:lnTo>
                <a:lnTo>
                  <a:pt x="160204" y="115399"/>
                </a:lnTo>
                <a:lnTo>
                  <a:pt x="160204" y="126540"/>
                </a:lnTo>
                <a:lnTo>
                  <a:pt x="159366" y="130624"/>
                </a:lnTo>
                <a:lnTo>
                  <a:pt x="156225" y="134383"/>
                </a:lnTo>
                <a:lnTo>
                  <a:pt x="152037" y="139524"/>
                </a:lnTo>
                <a:lnTo>
                  <a:pt x="146278" y="141461"/>
                </a:lnTo>
                <a:lnTo>
                  <a:pt x="191938" y="141461"/>
                </a:lnTo>
                <a:lnTo>
                  <a:pt x="183868" y="135671"/>
                </a:lnTo>
                <a:lnTo>
                  <a:pt x="185738" y="128846"/>
                </a:lnTo>
                <a:lnTo>
                  <a:pt x="171526" y="72767"/>
                </a:lnTo>
                <a:lnTo>
                  <a:pt x="135283" y="47726"/>
                </a:lnTo>
                <a:lnTo>
                  <a:pt x="123821" y="28461"/>
                </a:lnTo>
                <a:lnTo>
                  <a:pt x="120759" y="25643"/>
                </a:lnTo>
                <a:close/>
              </a:path>
              <a:path w="218440" h="384809" extrusionOk="0">
                <a:moveTo>
                  <a:pt x="83348" y="76929"/>
                </a:moveTo>
                <a:lnTo>
                  <a:pt x="73332" y="78944"/>
                </a:lnTo>
                <a:lnTo>
                  <a:pt x="65181" y="84438"/>
                </a:lnTo>
                <a:lnTo>
                  <a:pt x="59700" y="92589"/>
                </a:lnTo>
                <a:lnTo>
                  <a:pt x="57694" y="102572"/>
                </a:lnTo>
                <a:lnTo>
                  <a:pt x="59700" y="112551"/>
                </a:lnTo>
                <a:lnTo>
                  <a:pt x="65181" y="120703"/>
                </a:lnTo>
                <a:lnTo>
                  <a:pt x="73332" y="126200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33"/>
                </a:lnTo>
                <a:lnTo>
                  <a:pt x="120043" y="127933"/>
                </a:lnTo>
                <a:lnTo>
                  <a:pt x="107221" y="11191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72"/>
                </a:lnTo>
                <a:lnTo>
                  <a:pt x="106981" y="92589"/>
                </a:lnTo>
                <a:lnTo>
                  <a:pt x="101475" y="84438"/>
                </a:lnTo>
                <a:lnTo>
                  <a:pt x="93320" y="78944"/>
                </a:lnTo>
                <a:lnTo>
                  <a:pt x="83348" y="76929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7"/>
          <p:cNvSpPr/>
          <p:nvPr/>
        </p:nvSpPr>
        <p:spPr>
          <a:xfrm>
            <a:off x="6762750" y="325188"/>
            <a:ext cx="99390" cy="168354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162194" y="0"/>
                </a:moveTo>
                <a:lnTo>
                  <a:pt x="153806" y="0"/>
                </a:lnTo>
                <a:lnTo>
                  <a:pt x="130747" y="3521"/>
                </a:lnTo>
                <a:lnTo>
                  <a:pt x="110492" y="13367"/>
                </a:lnTo>
                <a:lnTo>
                  <a:pt x="94123" y="28461"/>
                </a:lnTo>
                <a:lnTo>
                  <a:pt x="82719" y="47726"/>
                </a:lnTo>
                <a:lnTo>
                  <a:pt x="62432" y="57419"/>
                </a:lnTo>
                <a:lnTo>
                  <a:pt x="46386" y="72767"/>
                </a:lnTo>
                <a:lnTo>
                  <a:pt x="35836" y="92512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60"/>
                </a:lnTo>
                <a:lnTo>
                  <a:pt x="20231" y="145600"/>
                </a:lnTo>
                <a:lnTo>
                  <a:pt x="9449" y="158814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5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6"/>
                </a:lnTo>
                <a:lnTo>
                  <a:pt x="181023" y="378618"/>
                </a:lnTo>
                <a:lnTo>
                  <a:pt x="192347" y="371205"/>
                </a:lnTo>
                <a:lnTo>
                  <a:pt x="201878" y="360973"/>
                </a:lnTo>
                <a:lnTo>
                  <a:pt x="203033" y="358994"/>
                </a:lnTo>
                <a:lnTo>
                  <a:pt x="153806" y="358994"/>
                </a:lnTo>
                <a:lnTo>
                  <a:pt x="137260" y="356255"/>
                </a:lnTo>
                <a:lnTo>
                  <a:pt x="122939" y="348639"/>
                </a:lnTo>
                <a:lnTo>
                  <a:pt x="111778" y="337053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58"/>
                </a:lnTo>
                <a:lnTo>
                  <a:pt x="68283" y="298217"/>
                </a:lnTo>
                <a:lnTo>
                  <a:pt x="60510" y="284938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34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0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7"/>
                </a:lnTo>
                <a:lnTo>
                  <a:pt x="31988" y="213505"/>
                </a:lnTo>
                <a:lnTo>
                  <a:pt x="27319" y="203565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7"/>
                </a:lnTo>
                <a:lnTo>
                  <a:pt x="39170" y="163009"/>
                </a:lnTo>
                <a:lnTo>
                  <a:pt x="48375" y="157188"/>
                </a:lnTo>
                <a:lnTo>
                  <a:pt x="104108" y="15718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24"/>
                </a:lnTo>
                <a:lnTo>
                  <a:pt x="61673" y="134383"/>
                </a:lnTo>
                <a:lnTo>
                  <a:pt x="58532" y="130624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40"/>
                </a:lnTo>
                <a:lnTo>
                  <a:pt x="162194" y="0"/>
                </a:lnTo>
                <a:close/>
              </a:path>
              <a:path w="218440" h="384809" extrusionOk="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22" y="25586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8994"/>
                </a:lnTo>
                <a:lnTo>
                  <a:pt x="203033" y="358994"/>
                </a:lnTo>
                <a:lnTo>
                  <a:pt x="209036" y="348707"/>
                </a:lnTo>
                <a:lnTo>
                  <a:pt x="214064" y="334530"/>
                </a:lnTo>
                <a:lnTo>
                  <a:pt x="217030" y="318658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w="218440" h="384809" extrusionOk="0">
                <a:moveTo>
                  <a:pt x="119950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0"/>
                </a:lnTo>
                <a:lnTo>
                  <a:pt x="152783" y="263935"/>
                </a:lnTo>
                <a:lnTo>
                  <a:pt x="144627" y="258437"/>
                </a:lnTo>
                <a:lnTo>
                  <a:pt x="136157" y="256725"/>
                </a:lnTo>
                <a:lnTo>
                  <a:pt x="130781" y="256725"/>
                </a:lnTo>
                <a:lnTo>
                  <a:pt x="119950" y="243186"/>
                </a:lnTo>
                <a:close/>
              </a:path>
              <a:path w="218440" h="384809" extrusionOk="0">
                <a:moveTo>
                  <a:pt x="134655" y="256421"/>
                </a:moveTo>
                <a:lnTo>
                  <a:pt x="133294" y="256421"/>
                </a:lnTo>
                <a:lnTo>
                  <a:pt x="132037" y="256526"/>
                </a:lnTo>
                <a:lnTo>
                  <a:pt x="130781" y="256725"/>
                </a:lnTo>
                <a:lnTo>
                  <a:pt x="136157" y="256725"/>
                </a:lnTo>
                <a:lnTo>
                  <a:pt x="134655" y="256421"/>
                </a:lnTo>
                <a:close/>
              </a:path>
              <a:path w="218440" h="384809" extrusionOk="0">
                <a:moveTo>
                  <a:pt x="72151" y="218204"/>
                </a:moveTo>
                <a:lnTo>
                  <a:pt x="63858" y="219609"/>
                </a:lnTo>
                <a:lnTo>
                  <a:pt x="55857" y="222662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4"/>
                </a:lnTo>
                <a:close/>
              </a:path>
              <a:path w="218440" h="384809" extrusionOk="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w="218440" h="384809" extrusionOk="0">
                <a:moveTo>
                  <a:pt x="104108" y="157188"/>
                </a:moveTo>
                <a:lnTo>
                  <a:pt x="48375" y="157188"/>
                </a:lnTo>
                <a:lnTo>
                  <a:pt x="55857" y="161979"/>
                </a:lnTo>
                <a:lnTo>
                  <a:pt x="63858" y="165030"/>
                </a:lnTo>
                <a:lnTo>
                  <a:pt x="72151" y="166437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08" y="157188"/>
                </a:lnTo>
                <a:close/>
              </a:path>
              <a:path w="218440" h="384809" extrusionOk="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1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1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w="218440" h="384809" extrusionOk="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w="218440" h="384809" extrusionOk="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7"/>
          <p:cNvSpPr/>
          <p:nvPr/>
        </p:nvSpPr>
        <p:spPr>
          <a:xfrm>
            <a:off x="8617509" y="483361"/>
            <a:ext cx="48000" cy="60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7"/>
          <p:cNvSpPr/>
          <p:nvPr/>
        </p:nvSpPr>
        <p:spPr>
          <a:xfrm>
            <a:off x="8477679" y="483361"/>
            <a:ext cx="129600" cy="46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7"/>
          <p:cNvSpPr/>
          <p:nvPr/>
        </p:nvSpPr>
        <p:spPr>
          <a:xfrm>
            <a:off x="8419573" y="483361"/>
            <a:ext cx="48000" cy="65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7"/>
          <p:cNvSpPr/>
          <p:nvPr/>
        </p:nvSpPr>
        <p:spPr>
          <a:xfrm>
            <a:off x="8587502" y="380553"/>
            <a:ext cx="72000" cy="768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7"/>
          <p:cNvSpPr/>
          <p:nvPr/>
        </p:nvSpPr>
        <p:spPr>
          <a:xfrm>
            <a:off x="8527970" y="380550"/>
            <a:ext cx="48600" cy="75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7"/>
          <p:cNvSpPr/>
          <p:nvPr/>
        </p:nvSpPr>
        <p:spPr>
          <a:xfrm>
            <a:off x="8490585" y="436428"/>
            <a:ext cx="21958" cy="21113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978" y="0"/>
                </a:moveTo>
                <a:lnTo>
                  <a:pt x="14621" y="1877"/>
                </a:lnTo>
                <a:lnTo>
                  <a:pt x="7002" y="7005"/>
                </a:lnTo>
                <a:lnTo>
                  <a:pt x="1876" y="14621"/>
                </a:lnTo>
                <a:lnTo>
                  <a:pt x="0" y="23967"/>
                </a:lnTo>
                <a:lnTo>
                  <a:pt x="1876" y="33308"/>
                </a:lnTo>
                <a:lnTo>
                  <a:pt x="7002" y="40921"/>
                </a:lnTo>
                <a:lnTo>
                  <a:pt x="14621" y="46047"/>
                </a:lnTo>
                <a:lnTo>
                  <a:pt x="23978" y="47925"/>
                </a:lnTo>
                <a:lnTo>
                  <a:pt x="33290" y="46047"/>
                </a:lnTo>
                <a:lnTo>
                  <a:pt x="40914" y="40921"/>
                </a:lnTo>
                <a:lnTo>
                  <a:pt x="46065" y="33308"/>
                </a:lnTo>
                <a:lnTo>
                  <a:pt x="47956" y="23967"/>
                </a:lnTo>
                <a:lnTo>
                  <a:pt x="46065" y="14621"/>
                </a:lnTo>
                <a:lnTo>
                  <a:pt x="40914" y="7005"/>
                </a:lnTo>
                <a:lnTo>
                  <a:pt x="33290" y="1877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7"/>
          <p:cNvSpPr/>
          <p:nvPr/>
        </p:nvSpPr>
        <p:spPr>
          <a:xfrm>
            <a:off x="8466081" y="349758"/>
            <a:ext cx="0" cy="105569"/>
          </a:xfrm>
          <a:custGeom>
            <a:avLst/>
            <a:gdLst/>
            <a:ahLst/>
            <a:cxnLst/>
            <a:rect l="l" t="t" r="r" b="b"/>
            <a:pathLst>
              <a:path w="120000" h="241300" extrusionOk="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w="3547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7"/>
          <p:cNvSpPr/>
          <p:nvPr/>
        </p:nvSpPr>
        <p:spPr>
          <a:xfrm>
            <a:off x="8432409" y="380552"/>
            <a:ext cx="0" cy="75009"/>
          </a:xfrm>
          <a:custGeom>
            <a:avLst/>
            <a:gdLst/>
            <a:ahLst/>
            <a:cxnLst/>
            <a:rect l="l" t="t" r="r" b="b"/>
            <a:pathLst>
              <a:path w="120000" h="171450" extrusionOk="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w="355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7"/>
          <p:cNvSpPr/>
          <p:nvPr/>
        </p:nvSpPr>
        <p:spPr>
          <a:xfrm>
            <a:off x="8421481" y="347127"/>
            <a:ext cx="21958" cy="21113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7"/>
          <p:cNvSpPr/>
          <p:nvPr/>
        </p:nvSpPr>
        <p:spPr>
          <a:xfrm>
            <a:off x="8324898" y="378651"/>
            <a:ext cx="81900" cy="789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7"/>
          <p:cNvSpPr/>
          <p:nvPr/>
        </p:nvSpPr>
        <p:spPr>
          <a:xfrm>
            <a:off x="8190355" y="378651"/>
            <a:ext cx="121349" cy="76676"/>
          </a:xfrm>
          <a:custGeom>
            <a:avLst/>
            <a:gdLst/>
            <a:ahLst/>
            <a:cxnLst/>
            <a:rect l="l" t="t" r="r" b="b"/>
            <a:pathLst>
              <a:path w="266700" h="175259" extrusionOk="0">
                <a:moveTo>
                  <a:pt x="34972" y="4334"/>
                </a:moveTo>
                <a:lnTo>
                  <a:pt x="0" y="4334"/>
                </a:lnTo>
                <a:lnTo>
                  <a:pt x="0" y="175219"/>
                </a:lnTo>
                <a:lnTo>
                  <a:pt x="34972" y="175219"/>
                </a:lnTo>
                <a:lnTo>
                  <a:pt x="34972" y="75275"/>
                </a:lnTo>
                <a:lnTo>
                  <a:pt x="38166" y="59554"/>
                </a:lnTo>
                <a:lnTo>
                  <a:pt x="46857" y="46713"/>
                </a:lnTo>
                <a:lnTo>
                  <a:pt x="59710" y="38054"/>
                </a:lnTo>
                <a:lnTo>
                  <a:pt x="75390" y="34878"/>
                </a:lnTo>
                <a:lnTo>
                  <a:pt x="255421" y="34878"/>
                </a:lnTo>
                <a:lnTo>
                  <a:pt x="250616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34"/>
                </a:lnTo>
                <a:close/>
              </a:path>
              <a:path w="266700" h="175259" extrusionOk="0">
                <a:moveTo>
                  <a:pt x="191198" y="34878"/>
                </a:moveTo>
                <a:lnTo>
                  <a:pt x="75390" y="34878"/>
                </a:lnTo>
                <a:lnTo>
                  <a:pt x="91072" y="38068"/>
                </a:lnTo>
                <a:lnTo>
                  <a:pt x="103928" y="46752"/>
                </a:lnTo>
                <a:lnTo>
                  <a:pt x="112623" y="59598"/>
                </a:lnTo>
                <a:lnTo>
                  <a:pt x="115818" y="75275"/>
                </a:lnTo>
                <a:lnTo>
                  <a:pt x="115818" y="175219"/>
                </a:lnTo>
                <a:lnTo>
                  <a:pt x="150686" y="175219"/>
                </a:lnTo>
                <a:lnTo>
                  <a:pt x="150686" y="75275"/>
                </a:lnTo>
                <a:lnTo>
                  <a:pt x="153896" y="59554"/>
                </a:lnTo>
                <a:lnTo>
                  <a:pt x="162622" y="46713"/>
                </a:lnTo>
                <a:lnTo>
                  <a:pt x="175507" y="38054"/>
                </a:lnTo>
                <a:lnTo>
                  <a:pt x="191198" y="34878"/>
                </a:lnTo>
                <a:close/>
              </a:path>
              <a:path w="266700" h="175259" extrusionOk="0">
                <a:moveTo>
                  <a:pt x="255421" y="34878"/>
                </a:moveTo>
                <a:lnTo>
                  <a:pt x="191198" y="34878"/>
                </a:lnTo>
                <a:lnTo>
                  <a:pt x="206878" y="38068"/>
                </a:lnTo>
                <a:lnTo>
                  <a:pt x="219731" y="46752"/>
                </a:lnTo>
                <a:lnTo>
                  <a:pt x="228422" y="59598"/>
                </a:lnTo>
                <a:lnTo>
                  <a:pt x="231615" y="75275"/>
                </a:lnTo>
                <a:lnTo>
                  <a:pt x="231615" y="175219"/>
                </a:lnTo>
                <a:lnTo>
                  <a:pt x="266484" y="175219"/>
                </a:lnTo>
                <a:lnTo>
                  <a:pt x="266484" y="75275"/>
                </a:lnTo>
                <a:lnTo>
                  <a:pt x="261280" y="44187"/>
                </a:lnTo>
                <a:lnTo>
                  <a:pt x="255421" y="34878"/>
                </a:lnTo>
                <a:close/>
              </a:path>
              <a:path w="266700" h="175259" extrusionOk="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6" y="27245"/>
                </a:lnTo>
                <a:lnTo>
                  <a:pt x="246344" y="20458"/>
                </a:lnTo>
                <a:lnTo>
                  <a:pt x="223180" y="5319"/>
                </a:lnTo>
                <a:lnTo>
                  <a:pt x="193292" y="0"/>
                </a:lnTo>
                <a:close/>
              </a:path>
              <a:path w="266700" h="175259" extrusionOk="0">
                <a:moveTo>
                  <a:pt x="77390" y="0"/>
                </a:moveTo>
                <a:lnTo>
                  <a:pt x="63322" y="1525"/>
                </a:lnTo>
                <a:lnTo>
                  <a:pt x="51504" y="5429"/>
                </a:lnTo>
                <a:lnTo>
                  <a:pt x="42026" y="10698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7"/>
          <p:cNvSpPr/>
          <p:nvPr/>
        </p:nvSpPr>
        <p:spPr>
          <a:xfrm>
            <a:off x="7972472" y="334556"/>
            <a:ext cx="170754" cy="164187"/>
          </a:xfrm>
          <a:custGeom>
            <a:avLst/>
            <a:gdLst/>
            <a:ahLst/>
            <a:cxnLst/>
            <a:rect l="l" t="t" r="r" b="b"/>
            <a:pathLst>
              <a:path w="375284" h="375284" extrusionOk="0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6" y="237229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7"/>
                </a:lnTo>
                <a:lnTo>
                  <a:pt x="242885" y="366463"/>
                </a:lnTo>
                <a:lnTo>
                  <a:pt x="268887" y="356242"/>
                </a:lnTo>
                <a:lnTo>
                  <a:pt x="293289" y="342125"/>
                </a:lnTo>
                <a:lnTo>
                  <a:pt x="293813" y="341769"/>
                </a:lnTo>
                <a:lnTo>
                  <a:pt x="289061" y="336241"/>
                </a:lnTo>
                <a:lnTo>
                  <a:pt x="187533" y="336241"/>
                </a:lnTo>
                <a:lnTo>
                  <a:pt x="140514" y="328634"/>
                </a:lnTo>
                <a:lnTo>
                  <a:pt x="99621" y="307465"/>
                </a:lnTo>
                <a:lnTo>
                  <a:pt x="67338" y="275208"/>
                </a:lnTo>
                <a:lnTo>
                  <a:pt x="46148" y="234340"/>
                </a:lnTo>
                <a:lnTo>
                  <a:pt x="38532" y="187334"/>
                </a:lnTo>
                <a:lnTo>
                  <a:pt x="46148" y="140318"/>
                </a:lnTo>
                <a:lnTo>
                  <a:pt x="67338" y="99444"/>
                </a:lnTo>
                <a:lnTo>
                  <a:pt x="99621" y="67184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8" y="38407"/>
                </a:lnTo>
                <a:lnTo>
                  <a:pt x="282155" y="25625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w="375284" h="375284" extrusionOk="0">
                <a:moveTo>
                  <a:pt x="268578" y="312409"/>
                </a:moveTo>
                <a:lnTo>
                  <a:pt x="268054" y="312639"/>
                </a:lnTo>
                <a:lnTo>
                  <a:pt x="249352" y="322816"/>
                </a:lnTo>
                <a:lnTo>
                  <a:pt x="229525" y="330208"/>
                </a:lnTo>
                <a:lnTo>
                  <a:pt x="208833" y="334716"/>
                </a:lnTo>
                <a:lnTo>
                  <a:pt x="187533" y="336241"/>
                </a:lnTo>
                <a:lnTo>
                  <a:pt x="289061" y="336241"/>
                </a:lnTo>
                <a:lnTo>
                  <a:pt x="268578" y="312409"/>
                </a:lnTo>
                <a:close/>
              </a:path>
              <a:path w="375284" h="375284" extrusionOk="0">
                <a:moveTo>
                  <a:pt x="359261" y="254149"/>
                </a:moveTo>
                <a:lnTo>
                  <a:pt x="254651" y="254149"/>
                </a:lnTo>
                <a:lnTo>
                  <a:pt x="263675" y="265140"/>
                </a:lnTo>
                <a:lnTo>
                  <a:pt x="274770" y="273633"/>
                </a:lnTo>
                <a:lnTo>
                  <a:pt x="287536" y="279372"/>
                </a:lnTo>
                <a:lnTo>
                  <a:pt x="301571" y="28210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41"/>
                </a:lnTo>
                <a:lnTo>
                  <a:pt x="359261" y="254149"/>
                </a:lnTo>
                <a:close/>
              </a:path>
              <a:path w="375284" h="375284" extrusionOk="0">
                <a:moveTo>
                  <a:pt x="187428" y="92552"/>
                </a:moveTo>
                <a:lnTo>
                  <a:pt x="150563" y="100011"/>
                </a:lnTo>
                <a:lnTo>
                  <a:pt x="120402" y="120341"/>
                </a:lnTo>
                <a:lnTo>
                  <a:pt x="100037" y="150473"/>
                </a:lnTo>
                <a:lnTo>
                  <a:pt x="92562" y="187334"/>
                </a:lnTo>
                <a:lnTo>
                  <a:pt x="100037" y="224189"/>
                </a:lnTo>
                <a:lnTo>
                  <a:pt x="120402" y="254318"/>
                </a:lnTo>
                <a:lnTo>
                  <a:pt x="150563" y="274647"/>
                </a:lnTo>
                <a:lnTo>
                  <a:pt x="187428" y="282106"/>
                </a:lnTo>
                <a:lnTo>
                  <a:pt x="206148" y="280265"/>
                </a:lnTo>
                <a:lnTo>
                  <a:pt x="223867" y="274865"/>
                </a:lnTo>
                <a:lnTo>
                  <a:pt x="240172" y="266097"/>
                </a:lnTo>
                <a:lnTo>
                  <a:pt x="254651" y="254149"/>
                </a:lnTo>
                <a:lnTo>
                  <a:pt x="359261" y="254149"/>
                </a:lnTo>
                <a:lnTo>
                  <a:pt x="359364" y="254021"/>
                </a:lnTo>
                <a:lnTo>
                  <a:pt x="364849" y="244450"/>
                </a:lnTo>
                <a:lnTo>
                  <a:pt x="365097" y="243814"/>
                </a:lnTo>
                <a:lnTo>
                  <a:pt x="304702" y="243814"/>
                </a:lnTo>
                <a:lnTo>
                  <a:pt x="304226" y="243699"/>
                </a:lnTo>
                <a:lnTo>
                  <a:pt x="187533" y="243699"/>
                </a:lnTo>
                <a:lnTo>
                  <a:pt x="165611" y="239267"/>
                </a:lnTo>
                <a:lnTo>
                  <a:pt x="147704" y="227182"/>
                </a:lnTo>
                <a:lnTo>
                  <a:pt x="135629" y="209265"/>
                </a:lnTo>
                <a:lnTo>
                  <a:pt x="131200" y="187334"/>
                </a:lnTo>
                <a:lnTo>
                  <a:pt x="135629" y="165393"/>
                </a:lnTo>
                <a:lnTo>
                  <a:pt x="147704" y="147473"/>
                </a:lnTo>
                <a:lnTo>
                  <a:pt x="165611" y="135390"/>
                </a:lnTo>
                <a:lnTo>
                  <a:pt x="187533" y="130959"/>
                </a:lnTo>
                <a:lnTo>
                  <a:pt x="261662" y="130959"/>
                </a:lnTo>
                <a:lnTo>
                  <a:pt x="254494" y="120341"/>
                </a:lnTo>
                <a:lnTo>
                  <a:pt x="224338" y="100011"/>
                </a:lnTo>
                <a:lnTo>
                  <a:pt x="187428" y="92552"/>
                </a:lnTo>
                <a:close/>
              </a:path>
              <a:path w="375284" h="375284" extrusionOk="0">
                <a:moveTo>
                  <a:pt x="298708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4"/>
                </a:lnTo>
                <a:lnTo>
                  <a:pt x="307826" y="99444"/>
                </a:lnTo>
                <a:lnTo>
                  <a:pt x="329022" y="140318"/>
                </a:lnTo>
                <a:lnTo>
                  <a:pt x="336638" y="187334"/>
                </a:lnTo>
                <a:lnTo>
                  <a:pt x="336421" y="195346"/>
                </a:lnTo>
                <a:lnTo>
                  <a:pt x="320932" y="239178"/>
                </a:lnTo>
                <a:lnTo>
                  <a:pt x="304702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41"/>
                </a:lnTo>
                <a:lnTo>
                  <a:pt x="372858" y="216794"/>
                </a:lnTo>
                <a:lnTo>
                  <a:pt x="374098" y="207586"/>
                </a:lnTo>
                <a:lnTo>
                  <a:pt x="374828" y="197854"/>
                </a:lnTo>
                <a:lnTo>
                  <a:pt x="375067" y="187334"/>
                </a:lnTo>
                <a:lnTo>
                  <a:pt x="368396" y="137609"/>
                </a:lnTo>
                <a:lnTo>
                  <a:pt x="349483" y="92880"/>
                </a:lnTo>
                <a:lnTo>
                  <a:pt x="320134" y="54951"/>
                </a:lnTo>
                <a:lnTo>
                  <a:pt x="298708" y="38407"/>
                </a:lnTo>
                <a:close/>
              </a:path>
              <a:path w="375284" h="375284" extrusionOk="0">
                <a:moveTo>
                  <a:pt x="261662" y="130959"/>
                </a:moveTo>
                <a:lnTo>
                  <a:pt x="187533" y="130959"/>
                </a:lnTo>
                <a:lnTo>
                  <a:pt x="209517" y="135408"/>
                </a:lnTo>
                <a:lnTo>
                  <a:pt x="227459" y="147520"/>
                </a:lnTo>
                <a:lnTo>
                  <a:pt x="239549" y="165446"/>
                </a:lnTo>
                <a:lnTo>
                  <a:pt x="243982" y="187334"/>
                </a:lnTo>
                <a:lnTo>
                  <a:pt x="239549" y="209265"/>
                </a:lnTo>
                <a:lnTo>
                  <a:pt x="227459" y="227182"/>
                </a:lnTo>
                <a:lnTo>
                  <a:pt x="209517" y="239267"/>
                </a:lnTo>
                <a:lnTo>
                  <a:pt x="187533" y="243699"/>
                </a:lnTo>
                <a:lnTo>
                  <a:pt x="304226" y="243699"/>
                </a:lnTo>
                <a:lnTo>
                  <a:pt x="296888" y="241926"/>
                </a:lnTo>
                <a:lnTo>
                  <a:pt x="289694" y="237229"/>
                </a:lnTo>
                <a:lnTo>
                  <a:pt x="284401" y="229338"/>
                </a:lnTo>
                <a:lnTo>
                  <a:pt x="282295" y="217867"/>
                </a:lnTo>
                <a:lnTo>
                  <a:pt x="282295" y="187334"/>
                </a:lnTo>
                <a:lnTo>
                  <a:pt x="274834" y="150473"/>
                </a:lnTo>
                <a:lnTo>
                  <a:pt x="261662" y="130959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7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7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7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7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7"/>
          <p:cNvSpPr/>
          <p:nvPr/>
        </p:nvSpPr>
        <p:spPr>
          <a:xfrm>
            <a:off x="863226" y="360793"/>
            <a:ext cx="2423100" cy="1443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7"/>
          <p:cNvSpPr txBox="1">
            <a:spLocks noGrp="1"/>
          </p:cNvSpPr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7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7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7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>
            <a:spLocks noGrp="1"/>
          </p:cNvSpPr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8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8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8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>
            <a:spLocks noGrp="1"/>
          </p:cNvSpPr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9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9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9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0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30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>
            <a:spLocks noGrp="1"/>
          </p:cNvSpPr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30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2"/>
          <p:cNvSpPr txBox="1">
            <a:spLocks noGrp="1"/>
          </p:cNvSpPr>
          <p:nvPr>
            <p:ph type="body" idx="1"/>
          </p:nvPr>
        </p:nvSpPr>
        <p:spPr>
          <a:xfrm>
            <a:off x="540515" y="1675742"/>
            <a:ext cx="8063100" cy="30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 sz="1500" b="0" i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2pPr>
            <a:lvl3pPr marL="1371600" lvl="2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3pPr>
            <a:lvl4pPr marL="1828800" lvl="3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4pPr>
            <a:lvl5pPr marL="2286000" lvl="4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5pPr>
            <a:lvl6pPr marL="2743200" lvl="5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6pPr>
            <a:lvl7pPr marL="3200400" lvl="6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7pPr>
            <a:lvl8pPr marL="3657600" lvl="7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8pPr>
            <a:lvl9pPr marL="4114800" lvl="8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>
            <a:endParaRPr/>
          </a:p>
        </p:txBody>
      </p:sp>
      <p:sp>
        <p:nvSpPr>
          <p:cNvPr id="192" name="Google Shape;192;p3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32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>
            <a:spLocks noGrp="1"/>
          </p:cNvSpPr>
          <p:nvPr>
            <p:ph type="ctrTitle"/>
          </p:nvPr>
        </p:nvSpPr>
        <p:spPr>
          <a:xfrm>
            <a:off x="470478" y="981712"/>
            <a:ext cx="82032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3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3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4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>
            <a:spLocks noGrp="1"/>
          </p:cNvSpPr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30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5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35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5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>
            <a:spLocks noGrp="1"/>
          </p:cNvSpPr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30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3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36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0656" y="4620947"/>
            <a:ext cx="695514" cy="100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Заголовок и текст">
  <p:cSld name="18_Только заголовок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9"/>
          <p:cNvSpPr txBox="1">
            <a:spLocks noGrp="1"/>
          </p:cNvSpPr>
          <p:nvPr>
            <p:ph type="body" idx="1"/>
          </p:nvPr>
        </p:nvSpPr>
        <p:spPr>
          <a:xfrm>
            <a:off x="581472" y="1981200"/>
            <a:ext cx="7987500" cy="27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22" name="Google Shape;222;p39"/>
          <p:cNvSpPr txBox="1">
            <a:spLocks noGrp="1"/>
          </p:cNvSpPr>
          <p:nvPr>
            <p:ph type="body" idx="2"/>
          </p:nvPr>
        </p:nvSpPr>
        <p:spPr>
          <a:xfrm>
            <a:off x="518134" y="1122195"/>
            <a:ext cx="81078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  <a:defRPr sz="17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None/>
              <a:defRPr sz="11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"/>
              <a:buNone/>
              <a:defRPr sz="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"/>
              <a:buNone/>
              <a:defRPr sz="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"/>
              <a:buNone/>
              <a:defRPr sz="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"/>
              <a:buNone/>
              <a:defRPr sz="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"/>
              <a:buNone/>
              <a:defRPr sz="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"/>
              <a:buNone/>
              <a:defRPr sz="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3" name="Google Shape;223;p39"/>
          <p:cNvSpPr txBox="1">
            <a:spLocks noGrp="1"/>
          </p:cNvSpPr>
          <p:nvPr>
            <p:ph type="title"/>
          </p:nvPr>
        </p:nvSpPr>
        <p:spPr>
          <a:xfrm>
            <a:off x="467550" y="345053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3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pic>
        <p:nvPicPr>
          <p:cNvPr id="224" name="Google Shape;224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0656" y="4620947"/>
            <a:ext cx="695514" cy="100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Текст + Схема">
  <p:cSld name="10_Только заголовок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7" name="Google Shape;227;p40"/>
          <p:cNvSpPr txBox="1">
            <a:spLocks noGrp="1"/>
          </p:cNvSpPr>
          <p:nvPr>
            <p:ph type="body" idx="1"/>
          </p:nvPr>
        </p:nvSpPr>
        <p:spPr>
          <a:xfrm>
            <a:off x="509489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pic>
        <p:nvPicPr>
          <p:cNvPr id="228" name="Google Shape;228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0656" y="4620947"/>
            <a:ext cx="695514" cy="100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Заголовок + Текст/Код на цветном фоне">
  <p:cSld name="16_Только заголовок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1"/>
          <p:cNvSpPr/>
          <p:nvPr/>
        </p:nvSpPr>
        <p:spPr>
          <a:xfrm>
            <a:off x="0" y="1238250"/>
            <a:ext cx="9144000" cy="390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1" name="Google Shape;231;p41"/>
          <p:cNvSpPr txBox="1">
            <a:spLocks noGrp="1"/>
          </p:cNvSpPr>
          <p:nvPr>
            <p:ph type="title"/>
          </p:nvPr>
        </p:nvSpPr>
        <p:spPr>
          <a:xfrm>
            <a:off x="518135" y="345053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3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pic>
        <p:nvPicPr>
          <p:cNvPr id="232" name="Google Shape;232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0656" y="4620947"/>
            <a:ext cx="695514" cy="100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Текст + фото на фоне">
  <p:cSld name="16_Только заголовок_1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2"/>
          <p:cNvSpPr/>
          <p:nvPr/>
        </p:nvSpPr>
        <p:spPr>
          <a:xfrm>
            <a:off x="0" y="169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" name="Google Shape;235;p42"/>
          <p:cNvSpPr txBox="1">
            <a:spLocks noGrp="1"/>
          </p:cNvSpPr>
          <p:nvPr>
            <p:ph type="title"/>
          </p:nvPr>
        </p:nvSpPr>
        <p:spPr>
          <a:xfrm>
            <a:off x="518138" y="345056"/>
            <a:ext cx="6174600" cy="40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  <a:defRPr sz="33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pic>
        <p:nvPicPr>
          <p:cNvPr id="236" name="Google Shape;236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0656" y="4620947"/>
            <a:ext cx="695514" cy="100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Титульный слайд">
  <p:cSld name="16_Только заголовок_1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3"/>
          <p:cNvSpPr/>
          <p:nvPr/>
        </p:nvSpPr>
        <p:spPr>
          <a:xfrm>
            <a:off x="0" y="169"/>
            <a:ext cx="9144000" cy="5143500"/>
          </a:xfrm>
          <a:prstGeom prst="rect">
            <a:avLst/>
          </a:prstGeom>
          <a:solidFill>
            <a:srgbClr val="3E1C7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9" name="Google Shape;239;p43"/>
          <p:cNvSpPr txBox="1">
            <a:spLocks noGrp="1"/>
          </p:cNvSpPr>
          <p:nvPr>
            <p:ph type="title"/>
          </p:nvPr>
        </p:nvSpPr>
        <p:spPr>
          <a:xfrm>
            <a:off x="518135" y="2778550"/>
            <a:ext cx="7438500" cy="13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Roboto Medium"/>
              <a:buNone/>
              <a:defRPr sz="5400" b="0" i="0" u="none" strike="noStrike" cap="non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40" name="Google Shape;240;p43"/>
          <p:cNvSpPr txBox="1">
            <a:spLocks noGrp="1"/>
          </p:cNvSpPr>
          <p:nvPr>
            <p:ph type="body" idx="1"/>
          </p:nvPr>
        </p:nvSpPr>
        <p:spPr>
          <a:xfrm>
            <a:off x="518135" y="4285871"/>
            <a:ext cx="74385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Текст + фото на фоне">
  <p:cSld name="16_Только заголовок_1_1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4"/>
          <p:cNvSpPr/>
          <p:nvPr/>
        </p:nvSpPr>
        <p:spPr>
          <a:xfrm>
            <a:off x="0" y="169"/>
            <a:ext cx="9144000" cy="5143500"/>
          </a:xfrm>
          <a:prstGeom prst="rect">
            <a:avLst/>
          </a:prstGeom>
          <a:solidFill>
            <a:srgbClr val="3E1C7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" name="Google Shape;243;p44"/>
          <p:cNvSpPr txBox="1">
            <a:spLocks noGrp="1"/>
          </p:cNvSpPr>
          <p:nvPr>
            <p:ph type="title"/>
          </p:nvPr>
        </p:nvSpPr>
        <p:spPr>
          <a:xfrm>
            <a:off x="518138" y="345056"/>
            <a:ext cx="6174600" cy="40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Roboto"/>
              <a:buNone/>
              <a:defRPr sz="33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pic>
        <p:nvPicPr>
          <p:cNvPr id="244" name="Google Shape;244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0656" y="4620947"/>
            <a:ext cx="695514" cy="100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Текст + списки">
  <p:cSld name="19_Только заголовок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5"/>
          <p:cNvSpPr txBox="1">
            <a:spLocks noGrp="1"/>
          </p:cNvSpPr>
          <p:nvPr>
            <p:ph type="title"/>
          </p:nvPr>
        </p:nvSpPr>
        <p:spPr>
          <a:xfrm>
            <a:off x="518135" y="345053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3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47" name="Google Shape;247;p45"/>
          <p:cNvSpPr txBox="1">
            <a:spLocks noGrp="1"/>
          </p:cNvSpPr>
          <p:nvPr>
            <p:ph type="body" idx="1"/>
          </p:nvPr>
        </p:nvSpPr>
        <p:spPr>
          <a:xfrm>
            <a:off x="518134" y="1410097"/>
            <a:ext cx="8107800" cy="1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87350" algn="l" rtl="0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rgbClr val="6E32E0"/>
              </a:buClr>
              <a:buSzPts val="2500"/>
              <a:buFont typeface="Arial"/>
              <a:buAutoNum type="arabicPeriod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pic>
        <p:nvPicPr>
          <p:cNvPr id="248" name="Google Shape;248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0656" y="4620947"/>
            <a:ext cx="695514" cy="100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Заголовок + Текст на цветном фоне">
  <p:cSld name="20_Только заголовок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6"/>
          <p:cNvSpPr/>
          <p:nvPr/>
        </p:nvSpPr>
        <p:spPr>
          <a:xfrm>
            <a:off x="0" y="1238250"/>
            <a:ext cx="9144000" cy="39054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p46"/>
          <p:cNvSpPr txBox="1">
            <a:spLocks noGrp="1"/>
          </p:cNvSpPr>
          <p:nvPr>
            <p:ph type="title"/>
          </p:nvPr>
        </p:nvSpPr>
        <p:spPr>
          <a:xfrm>
            <a:off x="518135" y="345053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3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52" name="Google Shape;252;p46"/>
          <p:cNvSpPr txBox="1">
            <a:spLocks noGrp="1"/>
          </p:cNvSpPr>
          <p:nvPr>
            <p:ph type="body" idx="1"/>
          </p:nvPr>
        </p:nvSpPr>
        <p:spPr>
          <a:xfrm>
            <a:off x="518134" y="1685831"/>
            <a:ext cx="8107800" cy="1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87350" algn="l" rtl="0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AutoNum type="arabicPeriod"/>
              <a:defRPr sz="1700" b="0" i="0" u="none" strike="noStrike" cap="none">
                <a:solidFill>
                  <a:srgbClr val="F5F5F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pic>
        <p:nvPicPr>
          <p:cNvPr id="253" name="Google Shape;253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0656" y="4620947"/>
            <a:ext cx="695514" cy="100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Только заголовок">
  <p:cSld name="17_Только заголовок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7"/>
          <p:cNvSpPr txBox="1">
            <a:spLocks noGrp="1"/>
          </p:cNvSpPr>
          <p:nvPr>
            <p:ph type="title"/>
          </p:nvPr>
        </p:nvSpPr>
        <p:spPr>
          <a:xfrm>
            <a:off x="518135" y="345053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3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pic>
        <p:nvPicPr>
          <p:cNvPr id="256" name="Google Shape;256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0656" y="4620947"/>
            <a:ext cx="695514" cy="100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Заголовок + 2 Блока текста">
  <p:cSld name="3_Только заголовок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8"/>
          <p:cNvSpPr txBox="1">
            <a:spLocks noGrp="1"/>
          </p:cNvSpPr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3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59" name="Google Shape;259;p48"/>
          <p:cNvSpPr/>
          <p:nvPr/>
        </p:nvSpPr>
        <p:spPr>
          <a:xfrm>
            <a:off x="4572000" y="0"/>
            <a:ext cx="4572000" cy="2571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0" name="Google Shape;260;p48"/>
          <p:cNvSpPr txBox="1">
            <a:spLocks noGrp="1"/>
          </p:cNvSpPr>
          <p:nvPr>
            <p:ph type="body" idx="1"/>
          </p:nvPr>
        </p:nvSpPr>
        <p:spPr>
          <a:xfrm>
            <a:off x="5091367" y="519113"/>
            <a:ext cx="3510900" cy="15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61" name="Google Shape;261;p48"/>
          <p:cNvSpPr/>
          <p:nvPr/>
        </p:nvSpPr>
        <p:spPr>
          <a:xfrm>
            <a:off x="4572000" y="2571750"/>
            <a:ext cx="4572000" cy="257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p48"/>
          <p:cNvSpPr txBox="1">
            <a:spLocks noGrp="1"/>
          </p:cNvSpPr>
          <p:nvPr>
            <p:ph type="body" idx="2"/>
          </p:nvPr>
        </p:nvSpPr>
        <p:spPr>
          <a:xfrm>
            <a:off x="5091367" y="3100388"/>
            <a:ext cx="3510900" cy="15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pic>
        <p:nvPicPr>
          <p:cNvPr id="263" name="Google Shape;263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0656" y="4620947"/>
            <a:ext cx="695514" cy="100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Заголовок + Текст + Картинка">
  <p:cSld name="Только заголовок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9"/>
          <p:cNvSpPr txBox="1">
            <a:spLocks noGrp="1"/>
          </p:cNvSpPr>
          <p:nvPr>
            <p:ph type="title"/>
          </p:nvPr>
        </p:nvSpPr>
        <p:spPr>
          <a:xfrm>
            <a:off x="518135" y="491102"/>
            <a:ext cx="35109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3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66" name="Google Shape;266;p49"/>
          <p:cNvSpPr txBox="1">
            <a:spLocks noGrp="1"/>
          </p:cNvSpPr>
          <p:nvPr>
            <p:ph type="body" idx="1"/>
          </p:nvPr>
        </p:nvSpPr>
        <p:spPr>
          <a:xfrm>
            <a:off x="518134" y="1879996"/>
            <a:ext cx="3510900" cy="25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67" name="Google Shape;267;p4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8" name="Google Shape;268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0656" y="4620947"/>
            <a:ext cx="695514" cy="100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+ текст + таблица/схема">
  <p:cSld name="21_Только заголовок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0"/>
          <p:cNvSpPr/>
          <p:nvPr/>
        </p:nvSpPr>
        <p:spPr>
          <a:xfrm>
            <a:off x="0" y="0"/>
            <a:ext cx="31749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1" name="Google Shape;271;p50"/>
          <p:cNvSpPr txBox="1">
            <a:spLocks noGrp="1"/>
          </p:cNvSpPr>
          <p:nvPr>
            <p:ph type="body" idx="1"/>
          </p:nvPr>
        </p:nvSpPr>
        <p:spPr>
          <a:xfrm>
            <a:off x="518135" y="1879996"/>
            <a:ext cx="2366700" cy="25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72" name="Google Shape;272;p50"/>
          <p:cNvSpPr txBox="1">
            <a:spLocks noGrp="1"/>
          </p:cNvSpPr>
          <p:nvPr>
            <p:ph type="title"/>
          </p:nvPr>
        </p:nvSpPr>
        <p:spPr>
          <a:xfrm>
            <a:off x="518135" y="656137"/>
            <a:ext cx="2629200" cy="10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oboto"/>
              <a:buNone/>
              <a:defRPr sz="3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pic>
        <p:nvPicPr>
          <p:cNvPr id="273" name="Google Shape;273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0656" y="4620947"/>
            <a:ext cx="695514" cy="100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2 блока с текстом">
  <p:cSld name="5_Только заголовок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6" name="Google Shape;276;p51"/>
          <p:cNvSpPr txBox="1">
            <a:spLocks noGrp="1"/>
          </p:cNvSpPr>
          <p:nvPr>
            <p:ph type="body" idx="1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77" name="Google Shape;277;p51"/>
          <p:cNvSpPr txBox="1">
            <a:spLocks noGrp="1"/>
          </p:cNvSpPr>
          <p:nvPr>
            <p:ph type="body" idx="2"/>
          </p:nvPr>
        </p:nvSpPr>
        <p:spPr>
          <a:xfrm>
            <a:off x="509489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pic>
        <p:nvPicPr>
          <p:cNvPr id="278" name="Google Shape;278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0656" y="4620947"/>
            <a:ext cx="695514" cy="100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Заголовок + Текст + 2 Картинки">
  <p:cSld name="1_Только заголовок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2"/>
          <p:cNvSpPr txBox="1">
            <a:spLocks noGrp="1"/>
          </p:cNvSpPr>
          <p:nvPr>
            <p:ph type="title"/>
          </p:nvPr>
        </p:nvSpPr>
        <p:spPr>
          <a:xfrm>
            <a:off x="518135" y="491102"/>
            <a:ext cx="35109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3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81" name="Google Shape;281;p52"/>
          <p:cNvSpPr txBox="1">
            <a:spLocks noGrp="1"/>
          </p:cNvSpPr>
          <p:nvPr>
            <p:ph type="body" idx="1"/>
          </p:nvPr>
        </p:nvSpPr>
        <p:spPr>
          <a:xfrm>
            <a:off x="518134" y="1879996"/>
            <a:ext cx="3510900" cy="25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82" name="Google Shape;282;p52"/>
          <p:cNvSpPr txBox="1"/>
          <p:nvPr/>
        </p:nvSpPr>
        <p:spPr>
          <a:xfrm rot="10800000" flipH="1">
            <a:off x="4570275" y="-8250"/>
            <a:ext cx="4582200" cy="2580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52"/>
          <p:cNvSpPr txBox="1"/>
          <p:nvPr/>
        </p:nvSpPr>
        <p:spPr>
          <a:xfrm rot="10800000" flipH="1">
            <a:off x="4570275" y="2571638"/>
            <a:ext cx="4582200" cy="259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4" name="Google Shape;284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0656" y="4620947"/>
            <a:ext cx="695514" cy="100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Заголовок + 3 Блока текста">
  <p:cSld name="11_Только заголовок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3"/>
          <p:cNvSpPr/>
          <p:nvPr/>
        </p:nvSpPr>
        <p:spPr>
          <a:xfrm>
            <a:off x="4572000" y="0"/>
            <a:ext cx="4572000" cy="17139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7" name="Google Shape;287;p53"/>
          <p:cNvSpPr/>
          <p:nvPr/>
        </p:nvSpPr>
        <p:spPr>
          <a:xfrm>
            <a:off x="4572000" y="1713867"/>
            <a:ext cx="4572000" cy="1713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8" name="Google Shape;288;p53"/>
          <p:cNvSpPr/>
          <p:nvPr/>
        </p:nvSpPr>
        <p:spPr>
          <a:xfrm>
            <a:off x="4572000" y="3429633"/>
            <a:ext cx="4572000" cy="171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9" name="Google Shape;289;p53"/>
          <p:cNvSpPr txBox="1">
            <a:spLocks noGrp="1"/>
          </p:cNvSpPr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3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90" name="Google Shape;290;p53"/>
          <p:cNvSpPr txBox="1">
            <a:spLocks noGrp="1"/>
          </p:cNvSpPr>
          <p:nvPr>
            <p:ph type="body" idx="1"/>
          </p:nvPr>
        </p:nvSpPr>
        <p:spPr>
          <a:xfrm>
            <a:off x="5091367" y="519113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91" name="Google Shape;291;p53"/>
          <p:cNvSpPr txBox="1">
            <a:spLocks noGrp="1"/>
          </p:cNvSpPr>
          <p:nvPr>
            <p:ph type="body" idx="2"/>
          </p:nvPr>
        </p:nvSpPr>
        <p:spPr>
          <a:xfrm>
            <a:off x="5091367" y="2231392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92" name="Google Shape;292;p53"/>
          <p:cNvSpPr txBox="1">
            <a:spLocks noGrp="1"/>
          </p:cNvSpPr>
          <p:nvPr>
            <p:ph type="body" idx="3"/>
          </p:nvPr>
        </p:nvSpPr>
        <p:spPr>
          <a:xfrm>
            <a:off x="5091367" y="3947158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pic>
        <p:nvPicPr>
          <p:cNvPr id="293" name="Google Shape;29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0656" y="4620947"/>
            <a:ext cx="695514" cy="100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Содержание: заголовок + список">
  <p:cSld name="4_Только заголовок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4"/>
          <p:cNvSpPr txBox="1">
            <a:spLocks noGrp="1"/>
          </p:cNvSpPr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3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96" name="Google Shape;296;p5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7" name="Google Shape;297;p54"/>
          <p:cNvSpPr txBox="1">
            <a:spLocks noGrp="1"/>
          </p:cNvSpPr>
          <p:nvPr>
            <p:ph type="body" idx="1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3365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AutoNum type="arabicPeriod"/>
              <a:defRPr sz="1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AutoNum type="arabicPeriod"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AutoNum type="arabicPeriod"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AutoNum type="arabicPeriod"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AutoNum type="arabicPeriod"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AutoNum type="arabicPeriod"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AutoNum type="arabicPeriod"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AutoNum type="arabicPeriod"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pic>
        <p:nvPicPr>
          <p:cNvPr id="298" name="Google Shape;298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0656" y="4620947"/>
            <a:ext cx="695514" cy="100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5_Титульный слайд">
    <p:bg>
      <p:bgPr>
        <a:solidFill>
          <a:schemeClr val="dk1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5"/>
          <p:cNvSpPr txBox="1">
            <a:spLocks noGrp="1"/>
          </p:cNvSpPr>
          <p:nvPr>
            <p:ph type="title"/>
          </p:nvPr>
        </p:nvSpPr>
        <p:spPr>
          <a:xfrm>
            <a:off x="518135" y="2172116"/>
            <a:ext cx="7438500" cy="19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Roboto Medium"/>
              <a:buNone/>
              <a:defRPr sz="5400" b="0" i="0" u="none" strike="noStrike" cap="non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301" name="Google Shape;301;p55"/>
          <p:cNvSpPr txBox="1">
            <a:spLocks noGrp="1"/>
          </p:cNvSpPr>
          <p:nvPr>
            <p:ph type="body" idx="1"/>
          </p:nvPr>
        </p:nvSpPr>
        <p:spPr>
          <a:xfrm>
            <a:off x="518135" y="4285871"/>
            <a:ext cx="74385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12142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Только заголовок">
  <p:cSld name="15_Только заголовок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6"/>
          <p:cNvSpPr txBox="1">
            <a:spLocks noGrp="1"/>
          </p:cNvSpPr>
          <p:nvPr>
            <p:ph type="title"/>
          </p:nvPr>
        </p:nvSpPr>
        <p:spPr>
          <a:xfrm>
            <a:off x="518135" y="491102"/>
            <a:ext cx="23451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3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304" name="Google Shape;304;p56"/>
          <p:cNvSpPr txBox="1">
            <a:spLocks noGrp="1"/>
          </p:cNvSpPr>
          <p:nvPr>
            <p:ph type="body" idx="1"/>
          </p:nvPr>
        </p:nvSpPr>
        <p:spPr>
          <a:xfrm>
            <a:off x="518135" y="1879996"/>
            <a:ext cx="2345100" cy="25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05" name="Google Shape;305;p56"/>
          <p:cNvSpPr/>
          <p:nvPr/>
        </p:nvSpPr>
        <p:spPr>
          <a:xfrm>
            <a:off x="3174975" y="0"/>
            <a:ext cx="5969100" cy="51435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6" name="Google Shape;306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0656" y="4620947"/>
            <a:ext cx="695514" cy="100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Только заголовок">
  <p:cSld name="14_Только заголовок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7"/>
          <p:cNvSpPr/>
          <p:nvPr/>
        </p:nvSpPr>
        <p:spPr>
          <a:xfrm>
            <a:off x="0" y="0"/>
            <a:ext cx="5969100" cy="51435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9" name="Google Shape;309;p57"/>
          <p:cNvSpPr txBox="1">
            <a:spLocks noGrp="1"/>
          </p:cNvSpPr>
          <p:nvPr>
            <p:ph type="body" idx="1"/>
          </p:nvPr>
        </p:nvSpPr>
        <p:spPr>
          <a:xfrm>
            <a:off x="6499835" y="1288494"/>
            <a:ext cx="2110800" cy="25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pic>
        <p:nvPicPr>
          <p:cNvPr id="310" name="Google Shape;310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0656" y="4620947"/>
            <a:ext cx="695514" cy="100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Текст + Картинка">
  <p:cSld name="12_Только заголовок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8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3" name="Google Shape;313;p58"/>
          <p:cNvSpPr txBox="1">
            <a:spLocks noGrp="1"/>
          </p:cNvSpPr>
          <p:nvPr>
            <p:ph type="body" idx="1"/>
          </p:nvPr>
        </p:nvSpPr>
        <p:spPr>
          <a:xfrm>
            <a:off x="509489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pic>
        <p:nvPicPr>
          <p:cNvPr id="314" name="Google Shape;314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0656" y="4620947"/>
            <a:ext cx="695514" cy="100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OBJECT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0"/>
          <p:cNvSpPr txBox="1">
            <a:spLocks noGrp="1"/>
          </p:cNvSpPr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59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60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60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60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6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61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2"/>
          <p:cNvSpPr txBox="1">
            <a:spLocks noGrp="1"/>
          </p:cNvSpPr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62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6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6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62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3"/>
          <p:cNvSpPr txBox="1">
            <a:spLocks noGrp="1"/>
          </p:cNvSpPr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59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63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6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6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63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4"/>
          <p:cNvSpPr txBox="1">
            <a:spLocks noGrp="1"/>
          </p:cNvSpPr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59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64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64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6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6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64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6"/>
          <p:cNvSpPr txBox="1">
            <a:spLocks noGrp="1"/>
          </p:cNvSpPr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30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66"/>
          <p:cNvSpPr txBox="1">
            <a:spLocks noGrp="1"/>
          </p:cNvSpPr>
          <p:nvPr>
            <p:ph type="body" idx="1"/>
          </p:nvPr>
        </p:nvSpPr>
        <p:spPr>
          <a:xfrm>
            <a:off x="540515" y="1675742"/>
            <a:ext cx="8063100" cy="30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66700" algn="l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 sz="1500" b="0" i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266700" algn="l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2pPr>
            <a:lvl3pPr marL="1371600" lvl="2" indent="-266700" algn="l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3pPr>
            <a:lvl4pPr marL="1828800" lvl="3" indent="-266700" algn="l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4pPr>
            <a:lvl5pPr marL="2286000" lvl="4" indent="-266700" algn="l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5pPr>
            <a:lvl6pPr marL="2743200" lvl="5" indent="-266700" algn="l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6pPr>
            <a:lvl7pPr marL="3200400" lvl="6" indent="-266700" algn="l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7pPr>
            <a:lvl8pPr marL="3657600" lvl="7" indent="-266700" algn="l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8pPr>
            <a:lvl9pPr marL="4114800" lvl="8" indent="-266700" algn="l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>
            <a:endParaRPr/>
          </a:p>
        </p:txBody>
      </p:sp>
      <p:sp>
        <p:nvSpPr>
          <p:cNvPr id="359" name="Google Shape;359;p6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6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66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7"/>
          <p:cNvSpPr txBox="1">
            <a:spLocks noGrp="1"/>
          </p:cNvSpPr>
          <p:nvPr>
            <p:ph type="ctrTitle"/>
          </p:nvPr>
        </p:nvSpPr>
        <p:spPr>
          <a:xfrm>
            <a:off x="470478" y="981712"/>
            <a:ext cx="82032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67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67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67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67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8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6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68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9"/>
          <p:cNvSpPr txBox="1">
            <a:spLocks noGrp="1"/>
          </p:cNvSpPr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30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69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69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69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69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69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70"/>
          <p:cNvSpPr txBox="1">
            <a:spLocks noGrp="1"/>
          </p:cNvSpPr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30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70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70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70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1471" y="4623406"/>
            <a:ext cx="628650" cy="9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Только заголовок">
  <p:cSld name="17_Только заголовок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1471" y="4623406"/>
            <a:ext cx="628650" cy="9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73"/>
          <p:cNvSpPr txBox="1">
            <a:spLocks noGrp="1"/>
          </p:cNvSpPr>
          <p:nvPr>
            <p:ph type="title"/>
          </p:nvPr>
        </p:nvSpPr>
        <p:spPr>
          <a:xfrm>
            <a:off x="518135" y="345053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3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0" name="Google Shape;390;p73"/>
          <p:cNvSpPr>
            <a:spLocks noGrp="1"/>
          </p:cNvSpPr>
          <p:nvPr>
            <p:ph type="pic" idx="2"/>
          </p:nvPr>
        </p:nvSpPr>
        <p:spPr>
          <a:xfrm>
            <a:off x="581471" y="1238250"/>
            <a:ext cx="8044500" cy="32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Только заголовок">
  <p:cSld name="2_Только заголовок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1471" y="4623406"/>
            <a:ext cx="628650" cy="9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74"/>
          <p:cNvSpPr txBox="1">
            <a:spLocks noGrp="1"/>
          </p:cNvSpPr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3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7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5" name="Google Shape;395;p74"/>
          <p:cNvSpPr txBox="1">
            <a:spLocks noGrp="1"/>
          </p:cNvSpPr>
          <p:nvPr>
            <p:ph type="body" idx="1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336550" algn="l" rtl="0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AutoNum type="arabicPeriod"/>
              <a:defRPr sz="1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Только заголовок">
  <p:cSld name="18_Только заголовок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75"/>
          <p:cNvSpPr txBox="1">
            <a:spLocks noGrp="1"/>
          </p:cNvSpPr>
          <p:nvPr>
            <p:ph type="body" idx="1"/>
          </p:nvPr>
        </p:nvSpPr>
        <p:spPr>
          <a:xfrm>
            <a:off x="581472" y="1981200"/>
            <a:ext cx="7987500" cy="27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pic>
        <p:nvPicPr>
          <p:cNvPr id="398" name="Google Shape;398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1471" y="4623406"/>
            <a:ext cx="628650" cy="9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75"/>
          <p:cNvSpPr txBox="1">
            <a:spLocks noGrp="1"/>
          </p:cNvSpPr>
          <p:nvPr>
            <p:ph type="body" idx="2"/>
          </p:nvPr>
        </p:nvSpPr>
        <p:spPr>
          <a:xfrm>
            <a:off x="518134" y="1122195"/>
            <a:ext cx="81078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00" name="Google Shape;400;p75"/>
          <p:cNvSpPr txBox="1">
            <a:spLocks noGrp="1"/>
          </p:cNvSpPr>
          <p:nvPr>
            <p:ph type="title"/>
          </p:nvPr>
        </p:nvSpPr>
        <p:spPr>
          <a:xfrm>
            <a:off x="467550" y="345053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3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Только заголовок">
  <p:cSld name="10_Только заголовок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1471" y="4623406"/>
            <a:ext cx="628650" cy="9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7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4" name="Google Shape;404;p76"/>
          <p:cNvSpPr txBox="1">
            <a:spLocks noGrp="1"/>
          </p:cNvSpPr>
          <p:nvPr>
            <p:ph type="body" idx="1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05" name="Google Shape;405;p76"/>
          <p:cNvSpPr txBox="1">
            <a:spLocks noGrp="1"/>
          </p:cNvSpPr>
          <p:nvPr>
            <p:ph type="body" idx="2"/>
          </p:nvPr>
        </p:nvSpPr>
        <p:spPr>
          <a:xfrm>
            <a:off x="509489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Только заголовок">
  <p:cSld name="16_Только заголовок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7"/>
          <p:cNvSpPr/>
          <p:nvPr/>
        </p:nvSpPr>
        <p:spPr>
          <a:xfrm>
            <a:off x="0" y="1238250"/>
            <a:ext cx="9144000" cy="390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8" name="Google Shape;408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1471" y="4623406"/>
            <a:ext cx="628650" cy="9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77"/>
          <p:cNvSpPr txBox="1">
            <a:spLocks noGrp="1"/>
          </p:cNvSpPr>
          <p:nvPr>
            <p:ph type="title"/>
          </p:nvPr>
        </p:nvSpPr>
        <p:spPr>
          <a:xfrm>
            <a:off x="518135" y="345053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3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77"/>
          <p:cNvSpPr>
            <a:spLocks noGrp="1"/>
          </p:cNvSpPr>
          <p:nvPr>
            <p:ph type="pic" idx="2"/>
          </p:nvPr>
        </p:nvSpPr>
        <p:spPr>
          <a:xfrm>
            <a:off x="581471" y="1696057"/>
            <a:ext cx="8044500" cy="27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Только заголовок">
  <p:cSld name="19_Только заголовок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1471" y="4623406"/>
            <a:ext cx="628650" cy="9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78"/>
          <p:cNvSpPr txBox="1">
            <a:spLocks noGrp="1"/>
          </p:cNvSpPr>
          <p:nvPr>
            <p:ph type="title"/>
          </p:nvPr>
        </p:nvSpPr>
        <p:spPr>
          <a:xfrm>
            <a:off x="518135" y="345053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3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78"/>
          <p:cNvSpPr txBox="1">
            <a:spLocks noGrp="1"/>
          </p:cNvSpPr>
          <p:nvPr>
            <p:ph type="body" idx="1"/>
          </p:nvPr>
        </p:nvSpPr>
        <p:spPr>
          <a:xfrm>
            <a:off x="518134" y="1410097"/>
            <a:ext cx="8107800" cy="1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87350" algn="l" rtl="0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rgbClr val="6E32E0"/>
              </a:buClr>
              <a:buSzPts val="2500"/>
              <a:buFont typeface="Arial"/>
              <a:buAutoNum type="arabicPeriod"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Только заголовок">
  <p:cSld name="20_Только заголовок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9"/>
          <p:cNvSpPr/>
          <p:nvPr/>
        </p:nvSpPr>
        <p:spPr>
          <a:xfrm>
            <a:off x="0" y="1238250"/>
            <a:ext cx="9144000" cy="39054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7" name="Google Shape;417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1471" y="4623406"/>
            <a:ext cx="628650" cy="9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79"/>
          <p:cNvSpPr txBox="1">
            <a:spLocks noGrp="1"/>
          </p:cNvSpPr>
          <p:nvPr>
            <p:ph type="title"/>
          </p:nvPr>
        </p:nvSpPr>
        <p:spPr>
          <a:xfrm>
            <a:off x="518135" y="345053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3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79"/>
          <p:cNvSpPr txBox="1">
            <a:spLocks noGrp="1"/>
          </p:cNvSpPr>
          <p:nvPr>
            <p:ph type="body" idx="1"/>
          </p:nvPr>
        </p:nvSpPr>
        <p:spPr>
          <a:xfrm>
            <a:off x="518134" y="1685831"/>
            <a:ext cx="8107800" cy="1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87350" algn="l" rtl="0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AutoNum type="arabicPeriod"/>
              <a:defRPr sz="1700" b="0" i="0" u="none" strike="noStrike" cap="none">
                <a:solidFill>
                  <a:srgbClr val="F5F5F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Только заголовок">
  <p:cSld name="3_Только заголовок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1471" y="4623406"/>
            <a:ext cx="628650" cy="9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80"/>
          <p:cNvSpPr txBox="1">
            <a:spLocks noGrp="1"/>
          </p:cNvSpPr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3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80"/>
          <p:cNvSpPr/>
          <p:nvPr/>
        </p:nvSpPr>
        <p:spPr>
          <a:xfrm>
            <a:off x="4572000" y="0"/>
            <a:ext cx="4572000" cy="2571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4" name="Google Shape;424;p80"/>
          <p:cNvSpPr txBox="1">
            <a:spLocks noGrp="1"/>
          </p:cNvSpPr>
          <p:nvPr>
            <p:ph type="body" idx="1"/>
          </p:nvPr>
        </p:nvSpPr>
        <p:spPr>
          <a:xfrm>
            <a:off x="5091367" y="519113"/>
            <a:ext cx="3510900" cy="15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25" name="Google Shape;425;p80"/>
          <p:cNvSpPr/>
          <p:nvPr/>
        </p:nvSpPr>
        <p:spPr>
          <a:xfrm>
            <a:off x="4572000" y="2571750"/>
            <a:ext cx="4572000" cy="257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6" name="Google Shape;426;p80"/>
          <p:cNvSpPr txBox="1">
            <a:spLocks noGrp="1"/>
          </p:cNvSpPr>
          <p:nvPr>
            <p:ph type="body" idx="2"/>
          </p:nvPr>
        </p:nvSpPr>
        <p:spPr>
          <a:xfrm>
            <a:off x="5091367" y="3100388"/>
            <a:ext cx="3510900" cy="15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>
  <p:cSld name="Только заголовок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1471" y="4623406"/>
            <a:ext cx="628650" cy="9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81"/>
          <p:cNvSpPr>
            <a:spLocks noGrp="1"/>
          </p:cNvSpPr>
          <p:nvPr>
            <p:ph type="pic" idx="2"/>
          </p:nvPr>
        </p:nvSpPr>
        <p:spPr>
          <a:xfrm>
            <a:off x="4570281" y="0"/>
            <a:ext cx="4572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30" name="Google Shape;430;p81"/>
          <p:cNvSpPr txBox="1">
            <a:spLocks noGrp="1"/>
          </p:cNvSpPr>
          <p:nvPr>
            <p:ph type="title"/>
          </p:nvPr>
        </p:nvSpPr>
        <p:spPr>
          <a:xfrm>
            <a:off x="518135" y="491102"/>
            <a:ext cx="35109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3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1" name="Google Shape;431;p81"/>
          <p:cNvSpPr txBox="1">
            <a:spLocks noGrp="1"/>
          </p:cNvSpPr>
          <p:nvPr>
            <p:ph type="body" idx="1"/>
          </p:nvPr>
        </p:nvSpPr>
        <p:spPr>
          <a:xfrm>
            <a:off x="518134" y="1879996"/>
            <a:ext cx="3510900" cy="25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Только заголовок">
  <p:cSld name="21_Только заголовок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82"/>
          <p:cNvSpPr/>
          <p:nvPr/>
        </p:nvSpPr>
        <p:spPr>
          <a:xfrm>
            <a:off x="0" y="0"/>
            <a:ext cx="31749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4" name="Google Shape;434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1471" y="4623406"/>
            <a:ext cx="628650" cy="9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82"/>
          <p:cNvSpPr txBox="1">
            <a:spLocks noGrp="1"/>
          </p:cNvSpPr>
          <p:nvPr>
            <p:ph type="body" idx="1"/>
          </p:nvPr>
        </p:nvSpPr>
        <p:spPr>
          <a:xfrm>
            <a:off x="3175000" y="0"/>
            <a:ext cx="5969100" cy="51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36" name="Google Shape;436;p82"/>
          <p:cNvSpPr txBox="1">
            <a:spLocks noGrp="1"/>
          </p:cNvSpPr>
          <p:nvPr>
            <p:ph type="body" idx="2"/>
          </p:nvPr>
        </p:nvSpPr>
        <p:spPr>
          <a:xfrm>
            <a:off x="518135" y="1879996"/>
            <a:ext cx="2366700" cy="25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37" name="Google Shape;437;p82"/>
          <p:cNvSpPr txBox="1">
            <a:spLocks noGrp="1"/>
          </p:cNvSpPr>
          <p:nvPr>
            <p:ph type="title"/>
          </p:nvPr>
        </p:nvSpPr>
        <p:spPr>
          <a:xfrm>
            <a:off x="518135" y="656137"/>
            <a:ext cx="2629200" cy="10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oboto"/>
              <a:buNone/>
              <a:defRPr sz="3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Только заголовок">
  <p:cSld name="5_Только заголовок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1471" y="4623406"/>
            <a:ext cx="628650" cy="9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8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1" name="Google Shape;441;p83"/>
          <p:cNvSpPr txBox="1">
            <a:spLocks noGrp="1"/>
          </p:cNvSpPr>
          <p:nvPr>
            <p:ph type="body" idx="1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42" name="Google Shape;442;p83"/>
          <p:cNvSpPr txBox="1">
            <a:spLocks noGrp="1"/>
          </p:cNvSpPr>
          <p:nvPr>
            <p:ph type="body" idx="2"/>
          </p:nvPr>
        </p:nvSpPr>
        <p:spPr>
          <a:xfrm>
            <a:off x="509489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олько заголовок">
  <p:cSld name="1_Только заголовок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1471" y="4623406"/>
            <a:ext cx="628650" cy="9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84"/>
          <p:cNvSpPr>
            <a:spLocks noGrp="1"/>
          </p:cNvSpPr>
          <p:nvPr>
            <p:ph type="pic" idx="2"/>
          </p:nvPr>
        </p:nvSpPr>
        <p:spPr>
          <a:xfrm>
            <a:off x="4570281" y="0"/>
            <a:ext cx="4572000" cy="25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46" name="Google Shape;446;p84"/>
          <p:cNvSpPr txBox="1">
            <a:spLocks noGrp="1"/>
          </p:cNvSpPr>
          <p:nvPr>
            <p:ph type="title"/>
          </p:nvPr>
        </p:nvSpPr>
        <p:spPr>
          <a:xfrm>
            <a:off x="518135" y="491102"/>
            <a:ext cx="35109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3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84"/>
          <p:cNvSpPr txBox="1">
            <a:spLocks noGrp="1"/>
          </p:cNvSpPr>
          <p:nvPr>
            <p:ph type="body" idx="1"/>
          </p:nvPr>
        </p:nvSpPr>
        <p:spPr>
          <a:xfrm>
            <a:off x="518134" y="1879996"/>
            <a:ext cx="3510900" cy="25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48" name="Google Shape;448;p84"/>
          <p:cNvSpPr>
            <a:spLocks noGrp="1"/>
          </p:cNvSpPr>
          <p:nvPr>
            <p:ph type="pic" idx="3"/>
          </p:nvPr>
        </p:nvSpPr>
        <p:spPr>
          <a:xfrm>
            <a:off x="4570281" y="2571750"/>
            <a:ext cx="4572000" cy="25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Только заголовок">
  <p:cSld name="11_Только заголовок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85"/>
          <p:cNvSpPr/>
          <p:nvPr/>
        </p:nvSpPr>
        <p:spPr>
          <a:xfrm>
            <a:off x="4572000" y="0"/>
            <a:ext cx="4572000" cy="17139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1" name="Google Shape;451;p85"/>
          <p:cNvSpPr/>
          <p:nvPr/>
        </p:nvSpPr>
        <p:spPr>
          <a:xfrm>
            <a:off x="4572000" y="1713867"/>
            <a:ext cx="4572000" cy="1713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2" name="Google Shape;452;p85"/>
          <p:cNvSpPr/>
          <p:nvPr/>
        </p:nvSpPr>
        <p:spPr>
          <a:xfrm>
            <a:off x="4572000" y="3429633"/>
            <a:ext cx="4572000" cy="171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53" name="Google Shape;453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1471" y="4623406"/>
            <a:ext cx="628650" cy="9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85"/>
          <p:cNvSpPr txBox="1">
            <a:spLocks noGrp="1"/>
          </p:cNvSpPr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3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5" name="Google Shape;455;p85"/>
          <p:cNvSpPr txBox="1">
            <a:spLocks noGrp="1"/>
          </p:cNvSpPr>
          <p:nvPr>
            <p:ph type="body" idx="1"/>
          </p:nvPr>
        </p:nvSpPr>
        <p:spPr>
          <a:xfrm>
            <a:off x="5091367" y="519113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56" name="Google Shape;456;p85"/>
          <p:cNvSpPr txBox="1">
            <a:spLocks noGrp="1"/>
          </p:cNvSpPr>
          <p:nvPr>
            <p:ph type="body" idx="2"/>
          </p:nvPr>
        </p:nvSpPr>
        <p:spPr>
          <a:xfrm>
            <a:off x="5091367" y="2231392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57" name="Google Shape;457;p85"/>
          <p:cNvSpPr txBox="1">
            <a:spLocks noGrp="1"/>
          </p:cNvSpPr>
          <p:nvPr>
            <p:ph type="body" idx="3"/>
          </p:nvPr>
        </p:nvSpPr>
        <p:spPr>
          <a:xfrm>
            <a:off x="5091367" y="3947158"/>
            <a:ext cx="35109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Только заголовок">
  <p:cSld name="4_Только заголовок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1471" y="4623406"/>
            <a:ext cx="628650" cy="9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86"/>
          <p:cNvSpPr txBox="1">
            <a:spLocks noGrp="1"/>
          </p:cNvSpPr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3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8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2" name="Google Shape;462;p86"/>
          <p:cNvSpPr txBox="1">
            <a:spLocks noGrp="1"/>
          </p:cNvSpPr>
          <p:nvPr>
            <p:ph type="body" idx="1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336550" algn="l" rtl="0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AutoNum type="arabicPeriod"/>
              <a:defRPr sz="1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Титульный слайд">
  <p:cSld name="2_Титульный слайд">
    <p:bg>
      <p:bgPr>
        <a:solidFill>
          <a:schemeClr val="dk1"/>
        </a:solid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87"/>
          <p:cNvSpPr>
            <a:spLocks noGrp="1"/>
          </p:cNvSpPr>
          <p:nvPr>
            <p:ph type="pic" idx="2"/>
          </p:nvPr>
        </p:nvSpPr>
        <p:spPr>
          <a:xfrm>
            <a:off x="-1" y="0"/>
            <a:ext cx="9144000" cy="51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65" name="Google Shape;465;p87"/>
          <p:cNvSpPr txBox="1">
            <a:spLocks noGrp="1"/>
          </p:cNvSpPr>
          <p:nvPr>
            <p:ph type="title"/>
          </p:nvPr>
        </p:nvSpPr>
        <p:spPr>
          <a:xfrm>
            <a:off x="518135" y="1069181"/>
            <a:ext cx="7438500" cy="19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Roboto"/>
              <a:buNone/>
              <a:defRPr sz="5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87"/>
          <p:cNvSpPr txBox="1">
            <a:spLocks noGrp="1"/>
          </p:cNvSpPr>
          <p:nvPr>
            <p:ph type="body" idx="1"/>
          </p:nvPr>
        </p:nvSpPr>
        <p:spPr>
          <a:xfrm>
            <a:off x="518135" y="3182936"/>
            <a:ext cx="74385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Титульный слайд">
  <p:cSld name="3_Титульный слайд">
    <p:bg>
      <p:bgPr>
        <a:solidFill>
          <a:schemeClr val="dk1"/>
        </a:solidFill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88"/>
          <p:cNvSpPr>
            <a:spLocks noGrp="1"/>
          </p:cNvSpPr>
          <p:nvPr>
            <p:ph type="pic" idx="2"/>
          </p:nvPr>
        </p:nvSpPr>
        <p:spPr>
          <a:xfrm>
            <a:off x="-1" y="0"/>
            <a:ext cx="9144000" cy="51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69" name="Google Shape;469;p88"/>
          <p:cNvSpPr txBox="1">
            <a:spLocks noGrp="1"/>
          </p:cNvSpPr>
          <p:nvPr>
            <p:ph type="title"/>
          </p:nvPr>
        </p:nvSpPr>
        <p:spPr>
          <a:xfrm>
            <a:off x="518135" y="2172116"/>
            <a:ext cx="7438500" cy="19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Roboto Medium"/>
              <a:buNone/>
              <a:defRPr sz="5400" b="0" i="0" u="none" strike="noStrike" cap="non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88"/>
          <p:cNvSpPr txBox="1">
            <a:spLocks noGrp="1"/>
          </p:cNvSpPr>
          <p:nvPr>
            <p:ph type="body" idx="1"/>
          </p:nvPr>
        </p:nvSpPr>
        <p:spPr>
          <a:xfrm>
            <a:off x="518135" y="4285871"/>
            <a:ext cx="74385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12142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Титульный слайд">
  <p:cSld name="5_Титульный слайд">
    <p:bg>
      <p:bgPr>
        <a:solidFill>
          <a:schemeClr val="dk1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89"/>
          <p:cNvSpPr>
            <a:spLocks noGrp="1"/>
          </p:cNvSpPr>
          <p:nvPr>
            <p:ph type="pic" idx="2"/>
          </p:nvPr>
        </p:nvSpPr>
        <p:spPr>
          <a:xfrm>
            <a:off x="-1" y="0"/>
            <a:ext cx="9144000" cy="51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73" name="Google Shape;473;p89"/>
          <p:cNvSpPr txBox="1">
            <a:spLocks noGrp="1"/>
          </p:cNvSpPr>
          <p:nvPr>
            <p:ph type="title"/>
          </p:nvPr>
        </p:nvSpPr>
        <p:spPr>
          <a:xfrm>
            <a:off x="518135" y="2172116"/>
            <a:ext cx="7438500" cy="19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Roboto Medium"/>
              <a:buNone/>
              <a:defRPr sz="5400" b="0" i="0" u="none" strike="noStrike" cap="non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89"/>
          <p:cNvSpPr txBox="1">
            <a:spLocks noGrp="1"/>
          </p:cNvSpPr>
          <p:nvPr>
            <p:ph type="body" idx="1"/>
          </p:nvPr>
        </p:nvSpPr>
        <p:spPr>
          <a:xfrm>
            <a:off x="518135" y="4285871"/>
            <a:ext cx="74385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12142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Титульный слайд">
  <p:cSld name="4_Титульный слайд">
    <p:bg>
      <p:bgPr>
        <a:solidFill>
          <a:srgbClr val="6E32E0"/>
        </a:solidFill>
        <a:effectLst/>
      </p:bgPr>
    </p:bg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90"/>
          <p:cNvSpPr>
            <a:spLocks noGrp="1"/>
          </p:cNvSpPr>
          <p:nvPr>
            <p:ph type="pic" idx="2"/>
          </p:nvPr>
        </p:nvSpPr>
        <p:spPr>
          <a:xfrm>
            <a:off x="-1" y="0"/>
            <a:ext cx="9144000" cy="51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77" name="Google Shape;477;p90"/>
          <p:cNvSpPr txBox="1">
            <a:spLocks noGrp="1"/>
          </p:cNvSpPr>
          <p:nvPr>
            <p:ph type="title"/>
          </p:nvPr>
        </p:nvSpPr>
        <p:spPr>
          <a:xfrm>
            <a:off x="518135" y="2778550"/>
            <a:ext cx="7438500" cy="13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Roboto Medium"/>
              <a:buNone/>
              <a:defRPr sz="5400" b="0" i="0" u="none" strike="noStrike" cap="non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8" name="Google Shape;478;p90"/>
          <p:cNvSpPr txBox="1">
            <a:spLocks noGrp="1"/>
          </p:cNvSpPr>
          <p:nvPr>
            <p:ph type="body" idx="1"/>
          </p:nvPr>
        </p:nvSpPr>
        <p:spPr>
          <a:xfrm>
            <a:off x="518135" y="4285871"/>
            <a:ext cx="74385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Только заголовок">
  <p:cSld name="13_Только заголовок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1471" y="4623406"/>
            <a:ext cx="628650" cy="9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91"/>
          <p:cNvSpPr txBox="1">
            <a:spLocks noGrp="1"/>
          </p:cNvSpPr>
          <p:nvPr>
            <p:ph type="body" idx="1"/>
          </p:nvPr>
        </p:nvSpPr>
        <p:spPr>
          <a:xfrm>
            <a:off x="6499835" y="1288494"/>
            <a:ext cx="2110800" cy="25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82" name="Google Shape;482;p91"/>
          <p:cNvSpPr>
            <a:spLocks noGrp="1"/>
          </p:cNvSpPr>
          <p:nvPr>
            <p:ph type="pic" idx="2"/>
          </p:nvPr>
        </p:nvSpPr>
        <p:spPr>
          <a:xfrm>
            <a:off x="-1" y="10099"/>
            <a:ext cx="59691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Только заголовок">
  <p:cSld name="15_Только заголовок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1471" y="4623406"/>
            <a:ext cx="628650" cy="9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92"/>
          <p:cNvSpPr txBox="1">
            <a:spLocks noGrp="1"/>
          </p:cNvSpPr>
          <p:nvPr>
            <p:ph type="body" idx="1"/>
          </p:nvPr>
        </p:nvSpPr>
        <p:spPr>
          <a:xfrm>
            <a:off x="3175000" y="0"/>
            <a:ext cx="5969100" cy="51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86" name="Google Shape;486;p92"/>
          <p:cNvSpPr txBox="1">
            <a:spLocks noGrp="1"/>
          </p:cNvSpPr>
          <p:nvPr>
            <p:ph type="title"/>
          </p:nvPr>
        </p:nvSpPr>
        <p:spPr>
          <a:xfrm>
            <a:off x="518135" y="491102"/>
            <a:ext cx="23451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3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92"/>
          <p:cNvSpPr txBox="1">
            <a:spLocks noGrp="1"/>
          </p:cNvSpPr>
          <p:nvPr>
            <p:ph type="body" idx="2"/>
          </p:nvPr>
        </p:nvSpPr>
        <p:spPr>
          <a:xfrm>
            <a:off x="518135" y="1879996"/>
            <a:ext cx="2345100" cy="25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Только заголовок">
  <p:cSld name="14_Только заголовок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93"/>
          <p:cNvSpPr/>
          <p:nvPr/>
        </p:nvSpPr>
        <p:spPr>
          <a:xfrm>
            <a:off x="0" y="0"/>
            <a:ext cx="5969100" cy="51435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90" name="Google Shape;490;p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1471" y="4623406"/>
            <a:ext cx="628650" cy="9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93"/>
          <p:cNvSpPr txBox="1">
            <a:spLocks noGrp="1"/>
          </p:cNvSpPr>
          <p:nvPr>
            <p:ph type="body" idx="1"/>
          </p:nvPr>
        </p:nvSpPr>
        <p:spPr>
          <a:xfrm>
            <a:off x="6499835" y="1288494"/>
            <a:ext cx="2110800" cy="25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92" name="Google Shape;492;p93"/>
          <p:cNvSpPr>
            <a:spLocks noGrp="1"/>
          </p:cNvSpPr>
          <p:nvPr>
            <p:ph type="pic" idx="2"/>
          </p:nvPr>
        </p:nvSpPr>
        <p:spPr>
          <a:xfrm>
            <a:off x="581470" y="581471"/>
            <a:ext cx="4795200" cy="38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Только заголовок">
  <p:cSld name="12_Только заголовок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9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1471" y="4623406"/>
            <a:ext cx="628650" cy="9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9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DCDDD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6" name="Google Shape;496;p94"/>
          <p:cNvSpPr txBox="1">
            <a:spLocks noGrp="1"/>
          </p:cNvSpPr>
          <p:nvPr>
            <p:ph type="body" idx="1"/>
          </p:nvPr>
        </p:nvSpPr>
        <p:spPr>
          <a:xfrm>
            <a:off x="509489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Только заголовок">
  <p:cSld name="6_Только заголовок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95"/>
          <p:cNvSpPr/>
          <p:nvPr/>
        </p:nvSpPr>
        <p:spPr>
          <a:xfrm>
            <a:off x="0" y="1238250"/>
            <a:ext cx="9144000" cy="39054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99" name="Google Shape;499;p9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1471" y="4623406"/>
            <a:ext cx="628650" cy="9525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95"/>
          <p:cNvSpPr txBox="1">
            <a:spLocks noGrp="1"/>
          </p:cNvSpPr>
          <p:nvPr>
            <p:ph type="title"/>
          </p:nvPr>
        </p:nvSpPr>
        <p:spPr>
          <a:xfrm>
            <a:off x="518135" y="345053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sz="3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95"/>
          <p:cNvSpPr txBox="1"/>
          <p:nvPr/>
        </p:nvSpPr>
        <p:spPr>
          <a:xfrm>
            <a:off x="518135" y="1602352"/>
            <a:ext cx="81078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oboto"/>
              <a:buNone/>
            </a:pPr>
            <a:r>
              <a:rPr lang="en" sz="3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Образец текста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Только заголовок">
  <p:cSld name="7_Только заголовок"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1471" y="4623406"/>
            <a:ext cx="628650" cy="9525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9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5" name="Google Shape;505;p96"/>
          <p:cNvSpPr txBox="1">
            <a:spLocks noGrp="1"/>
          </p:cNvSpPr>
          <p:nvPr>
            <p:ph type="body" idx="1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06" name="Google Shape;506;p96"/>
          <p:cNvSpPr txBox="1">
            <a:spLocks noGrp="1"/>
          </p:cNvSpPr>
          <p:nvPr>
            <p:ph type="body" idx="2"/>
          </p:nvPr>
        </p:nvSpPr>
        <p:spPr>
          <a:xfrm>
            <a:off x="509489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142727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98"/>
          <p:cNvSpPr txBox="1">
            <a:spLocks noGrp="1"/>
          </p:cNvSpPr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98"/>
          <p:cNvSpPr txBox="1">
            <a:spLocks noGrp="1"/>
          </p:cNvSpPr>
          <p:nvPr>
            <p:ph type="body" idx="1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98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9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98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99"/>
          <p:cNvSpPr/>
          <p:nvPr/>
        </p:nvSpPr>
        <p:spPr>
          <a:xfrm>
            <a:off x="7725538" y="378754"/>
            <a:ext cx="60300" cy="7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21" name="Google Shape;521;p99"/>
          <p:cNvSpPr/>
          <p:nvPr/>
        </p:nvSpPr>
        <p:spPr>
          <a:xfrm>
            <a:off x="7644430" y="378592"/>
            <a:ext cx="69600" cy="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22" name="Google Shape;522;p99"/>
          <p:cNvSpPr/>
          <p:nvPr/>
        </p:nvSpPr>
        <p:spPr>
          <a:xfrm>
            <a:off x="7618169" y="380539"/>
            <a:ext cx="0" cy="74732"/>
          </a:xfrm>
          <a:custGeom>
            <a:avLst/>
            <a:gdLst/>
            <a:ahLst/>
            <a:cxnLst/>
            <a:rect l="l" t="t" r="r" b="b"/>
            <a:pathLst>
              <a:path w="120000" h="170815" extrusionOk="0">
                <a:moveTo>
                  <a:pt x="0" y="0"/>
                </a:moveTo>
                <a:lnTo>
                  <a:pt x="0" y="170801"/>
                </a:lnTo>
              </a:path>
            </a:pathLst>
          </a:custGeom>
          <a:noFill/>
          <a:ln w="35500" cap="flat" cmpd="sng">
            <a:solidFill>
              <a:srgbClr val="0809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23" name="Google Shape;523;p99"/>
          <p:cNvSpPr/>
          <p:nvPr/>
        </p:nvSpPr>
        <p:spPr>
          <a:xfrm>
            <a:off x="7607904" y="347889"/>
            <a:ext cx="20802" cy="20280"/>
          </a:xfrm>
          <a:custGeom>
            <a:avLst/>
            <a:gdLst/>
            <a:ahLst/>
            <a:cxnLst/>
            <a:rect l="l" t="t" r="r" b="b"/>
            <a:pathLst>
              <a:path w="45719" h="46355" extrusionOk="0">
                <a:moveTo>
                  <a:pt x="29109" y="0"/>
                </a:moveTo>
                <a:lnTo>
                  <a:pt x="16125" y="0"/>
                </a:lnTo>
                <a:lnTo>
                  <a:pt x="10575" y="2041"/>
                </a:lnTo>
                <a:lnTo>
                  <a:pt x="6491" y="6481"/>
                </a:lnTo>
                <a:lnTo>
                  <a:pt x="2094" y="10921"/>
                </a:lnTo>
                <a:lnTo>
                  <a:pt x="0" y="16386"/>
                </a:lnTo>
                <a:lnTo>
                  <a:pt x="0" y="29370"/>
                </a:lnTo>
                <a:lnTo>
                  <a:pt x="2094" y="3482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57"/>
                </a:lnTo>
                <a:lnTo>
                  <a:pt x="29109" y="45757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26"/>
                </a:lnTo>
                <a:lnTo>
                  <a:pt x="45119" y="29370"/>
                </a:lnTo>
                <a:lnTo>
                  <a:pt x="45119" y="16386"/>
                </a:lnTo>
                <a:lnTo>
                  <a:pt x="43035" y="10921"/>
                </a:lnTo>
                <a:lnTo>
                  <a:pt x="38637" y="6481"/>
                </a:lnTo>
                <a:lnTo>
                  <a:pt x="34553" y="2041"/>
                </a:lnTo>
                <a:lnTo>
                  <a:pt x="29109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24" name="Google Shape;524;p99"/>
          <p:cNvSpPr/>
          <p:nvPr/>
        </p:nvSpPr>
        <p:spPr>
          <a:xfrm>
            <a:off x="7462026" y="378592"/>
            <a:ext cx="129900" cy="78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25" name="Google Shape;525;p99"/>
          <p:cNvSpPr/>
          <p:nvPr/>
        </p:nvSpPr>
        <p:spPr>
          <a:xfrm>
            <a:off x="7364967" y="350287"/>
            <a:ext cx="84000" cy="105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26" name="Google Shape;526;p99"/>
          <p:cNvSpPr/>
          <p:nvPr/>
        </p:nvSpPr>
        <p:spPr>
          <a:xfrm>
            <a:off x="7304674" y="380539"/>
            <a:ext cx="49406" cy="74732"/>
          </a:xfrm>
          <a:custGeom>
            <a:avLst/>
            <a:gdLst/>
            <a:ahLst/>
            <a:cxnLst/>
            <a:rect l="l" t="t" r="r" b="b"/>
            <a:pathLst>
              <a:path w="108584" h="170815" extrusionOk="0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280" y="170801"/>
                </a:lnTo>
                <a:lnTo>
                  <a:pt x="108268" y="170801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27" name="Google Shape;527;p99"/>
          <p:cNvSpPr/>
          <p:nvPr/>
        </p:nvSpPr>
        <p:spPr>
          <a:xfrm>
            <a:off x="7295980" y="350144"/>
            <a:ext cx="0" cy="105291"/>
          </a:xfrm>
          <a:custGeom>
            <a:avLst/>
            <a:gdLst/>
            <a:ahLst/>
            <a:cxnLst/>
            <a:rect l="l" t="t" r="r" b="b"/>
            <a:pathLst>
              <a:path w="120000" h="240665" extrusionOk="0">
                <a:moveTo>
                  <a:pt x="0" y="0"/>
                </a:moveTo>
                <a:lnTo>
                  <a:pt x="0" y="240128"/>
                </a:lnTo>
              </a:path>
            </a:pathLst>
          </a:custGeom>
          <a:noFill/>
          <a:ln w="35500" cap="flat" cmpd="sng">
            <a:solidFill>
              <a:srgbClr val="0809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28" name="Google Shape;528;p99"/>
          <p:cNvSpPr/>
          <p:nvPr/>
        </p:nvSpPr>
        <p:spPr>
          <a:xfrm>
            <a:off x="7196755" y="378479"/>
            <a:ext cx="78000" cy="78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29" name="Google Shape;529;p99"/>
          <p:cNvSpPr/>
          <p:nvPr/>
        </p:nvSpPr>
        <p:spPr>
          <a:xfrm>
            <a:off x="7107367" y="378476"/>
            <a:ext cx="78000" cy="78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30" name="Google Shape;530;p99"/>
          <p:cNvSpPr/>
          <p:nvPr/>
        </p:nvSpPr>
        <p:spPr>
          <a:xfrm>
            <a:off x="6996020" y="349028"/>
            <a:ext cx="98100" cy="108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31" name="Google Shape;531;p99"/>
          <p:cNvSpPr/>
          <p:nvPr/>
        </p:nvSpPr>
        <p:spPr>
          <a:xfrm>
            <a:off x="6850237" y="325188"/>
            <a:ext cx="99390" cy="168354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48061" y="35644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9"/>
                </a:lnTo>
                <a:lnTo>
                  <a:pt x="107422" y="371279"/>
                </a:lnTo>
                <a:lnTo>
                  <a:pt x="120773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49"/>
                </a:lnTo>
                <a:close/>
              </a:path>
              <a:path w="218440" h="384809" extrusionOk="0">
                <a:moveTo>
                  <a:pt x="191934" y="243186"/>
                </a:moveTo>
                <a:lnTo>
                  <a:pt x="146278" y="243186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34"/>
                </a:lnTo>
                <a:lnTo>
                  <a:pt x="160204" y="258096"/>
                </a:lnTo>
                <a:lnTo>
                  <a:pt x="160204" y="269248"/>
                </a:lnTo>
                <a:lnTo>
                  <a:pt x="137901" y="308058"/>
                </a:lnTo>
                <a:lnTo>
                  <a:pt x="115504" y="314807"/>
                </a:lnTo>
                <a:lnTo>
                  <a:pt x="113190" y="322398"/>
                </a:lnTo>
                <a:lnTo>
                  <a:pt x="106135" y="337053"/>
                </a:lnTo>
                <a:lnTo>
                  <a:pt x="94997" y="348639"/>
                </a:lnTo>
                <a:lnTo>
                  <a:pt x="80678" y="356255"/>
                </a:lnTo>
                <a:lnTo>
                  <a:pt x="64081" y="358994"/>
                </a:lnTo>
                <a:lnTo>
                  <a:pt x="120773" y="358994"/>
                </a:lnTo>
                <a:lnTo>
                  <a:pt x="123821" y="356189"/>
                </a:lnTo>
                <a:lnTo>
                  <a:pt x="135283" y="336921"/>
                </a:lnTo>
                <a:lnTo>
                  <a:pt x="155510" y="327222"/>
                </a:lnTo>
                <a:lnTo>
                  <a:pt x="171526" y="311872"/>
                </a:lnTo>
                <a:lnTo>
                  <a:pt x="182064" y="292129"/>
                </a:lnTo>
                <a:lnTo>
                  <a:pt x="185858" y="269248"/>
                </a:lnTo>
                <a:lnTo>
                  <a:pt x="185753" y="255866"/>
                </a:lnTo>
                <a:lnTo>
                  <a:pt x="183868" y="248976"/>
                </a:lnTo>
                <a:lnTo>
                  <a:pt x="191934" y="243186"/>
                </a:lnTo>
                <a:close/>
              </a:path>
              <a:path w="218440" h="384809" extrusionOk="0">
                <a:moveTo>
                  <a:pt x="84604" y="256431"/>
                </a:moveTo>
                <a:lnTo>
                  <a:pt x="83348" y="256431"/>
                </a:lnTo>
                <a:lnTo>
                  <a:pt x="73332" y="258446"/>
                </a:lnTo>
                <a:lnTo>
                  <a:pt x="65181" y="263939"/>
                </a:lnTo>
                <a:lnTo>
                  <a:pt x="59700" y="272087"/>
                </a:lnTo>
                <a:lnTo>
                  <a:pt x="57694" y="282064"/>
                </a:lnTo>
                <a:lnTo>
                  <a:pt x="59700" y="292049"/>
                </a:lnTo>
                <a:lnTo>
                  <a:pt x="65181" y="300204"/>
                </a:lnTo>
                <a:lnTo>
                  <a:pt x="73332" y="305702"/>
                </a:lnTo>
                <a:lnTo>
                  <a:pt x="83348" y="307718"/>
                </a:lnTo>
                <a:lnTo>
                  <a:pt x="93320" y="305702"/>
                </a:lnTo>
                <a:lnTo>
                  <a:pt x="101475" y="300204"/>
                </a:lnTo>
                <a:lnTo>
                  <a:pt x="106981" y="292049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35"/>
                </a:lnTo>
                <a:lnTo>
                  <a:pt x="120029" y="256725"/>
                </a:lnTo>
                <a:lnTo>
                  <a:pt x="87222" y="256725"/>
                </a:lnTo>
                <a:lnTo>
                  <a:pt x="85861" y="256526"/>
                </a:lnTo>
                <a:lnTo>
                  <a:pt x="84604" y="256431"/>
                </a:lnTo>
                <a:close/>
              </a:path>
              <a:path w="218440" h="384809" extrusionOk="0">
                <a:moveTo>
                  <a:pt x="145744" y="218204"/>
                </a:moveTo>
                <a:lnTo>
                  <a:pt x="109518" y="230407"/>
                </a:lnTo>
                <a:lnTo>
                  <a:pt x="87222" y="256725"/>
                </a:lnTo>
                <a:lnTo>
                  <a:pt x="120029" y="256725"/>
                </a:lnTo>
                <a:lnTo>
                  <a:pt x="126907" y="248128"/>
                </a:lnTo>
                <a:lnTo>
                  <a:pt x="133608" y="244547"/>
                </a:lnTo>
                <a:lnTo>
                  <a:pt x="146278" y="243186"/>
                </a:lnTo>
                <a:lnTo>
                  <a:pt x="191934" y="243186"/>
                </a:lnTo>
                <a:lnTo>
                  <a:pt x="197711" y="239038"/>
                </a:lnTo>
                <a:lnTo>
                  <a:pt x="207134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w="218440" h="384809" extrusionOk="0">
                <a:moveTo>
                  <a:pt x="207138" y="157188"/>
                </a:moveTo>
                <a:lnTo>
                  <a:pt x="169534" y="157188"/>
                </a:lnTo>
                <a:lnTo>
                  <a:pt x="178734" y="163009"/>
                </a:lnTo>
                <a:lnTo>
                  <a:pt x="185917" y="171137"/>
                </a:lnTo>
                <a:lnTo>
                  <a:pt x="190588" y="181073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4" y="227459"/>
                </a:lnTo>
                <a:lnTo>
                  <a:pt x="208462" y="225826"/>
                </a:lnTo>
                <a:lnTo>
                  <a:pt x="215423" y="210025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5"/>
                </a:lnTo>
                <a:lnTo>
                  <a:pt x="207138" y="157188"/>
                </a:lnTo>
                <a:close/>
              </a:path>
              <a:path w="218440" h="384809" extrusionOk="0">
                <a:moveTo>
                  <a:pt x="64081" y="0"/>
                </a:moveTo>
                <a:lnTo>
                  <a:pt x="25591" y="13437"/>
                </a:lnTo>
                <a:lnTo>
                  <a:pt x="3939" y="50109"/>
                </a:lnTo>
                <a:lnTo>
                  <a:pt x="0" y="83337"/>
                </a:lnTo>
                <a:lnTo>
                  <a:pt x="0" y="110227"/>
                </a:lnTo>
                <a:lnTo>
                  <a:pt x="14030" y="150278"/>
                </a:lnTo>
                <a:lnTo>
                  <a:pt x="40208" y="182989"/>
                </a:lnTo>
                <a:lnTo>
                  <a:pt x="39056" y="185879"/>
                </a:lnTo>
                <a:lnTo>
                  <a:pt x="38428" y="189030"/>
                </a:lnTo>
                <a:lnTo>
                  <a:pt x="38428" y="192318"/>
                </a:lnTo>
                <a:lnTo>
                  <a:pt x="40448" y="202302"/>
                </a:lnTo>
                <a:lnTo>
                  <a:pt x="45954" y="210453"/>
                </a:lnTo>
                <a:lnTo>
                  <a:pt x="54109" y="215947"/>
                </a:lnTo>
                <a:lnTo>
                  <a:pt x="64081" y="217961"/>
                </a:lnTo>
                <a:lnTo>
                  <a:pt x="74053" y="215947"/>
                </a:lnTo>
                <a:lnTo>
                  <a:pt x="82209" y="210453"/>
                </a:lnTo>
                <a:lnTo>
                  <a:pt x="87714" y="202302"/>
                </a:lnTo>
                <a:lnTo>
                  <a:pt x="89735" y="192318"/>
                </a:lnTo>
                <a:lnTo>
                  <a:pt x="87714" y="182339"/>
                </a:lnTo>
                <a:lnTo>
                  <a:pt x="82209" y="174188"/>
                </a:lnTo>
                <a:lnTo>
                  <a:pt x="74053" y="168691"/>
                </a:lnTo>
                <a:lnTo>
                  <a:pt x="65532" y="166968"/>
                </a:lnTo>
                <a:lnTo>
                  <a:pt x="60207" y="166968"/>
                </a:lnTo>
                <a:lnTo>
                  <a:pt x="34030" y="134247"/>
                </a:lnTo>
                <a:lnTo>
                  <a:pt x="30400" y="128791"/>
                </a:lnTo>
                <a:lnTo>
                  <a:pt x="27800" y="122955"/>
                </a:lnTo>
                <a:lnTo>
                  <a:pt x="26196" y="116705"/>
                </a:lnTo>
                <a:lnTo>
                  <a:pt x="25653" y="110227"/>
                </a:lnTo>
                <a:lnTo>
                  <a:pt x="25653" y="83337"/>
                </a:lnTo>
                <a:lnTo>
                  <a:pt x="36752" y="38836"/>
                </a:lnTo>
                <a:lnTo>
                  <a:pt x="64081" y="25643"/>
                </a:lnTo>
                <a:lnTo>
                  <a:pt x="120759" y="25643"/>
                </a:lnTo>
                <a:lnTo>
                  <a:pt x="107422" y="13367"/>
                </a:lnTo>
                <a:lnTo>
                  <a:pt x="87153" y="3521"/>
                </a:lnTo>
                <a:lnTo>
                  <a:pt x="64081" y="0"/>
                </a:lnTo>
                <a:close/>
              </a:path>
              <a:path w="218440" h="384809" extrusionOk="0">
                <a:moveTo>
                  <a:pt x="64081" y="166675"/>
                </a:moveTo>
                <a:lnTo>
                  <a:pt x="62720" y="166675"/>
                </a:lnTo>
                <a:lnTo>
                  <a:pt x="61464" y="166780"/>
                </a:lnTo>
                <a:lnTo>
                  <a:pt x="60207" y="166968"/>
                </a:lnTo>
                <a:lnTo>
                  <a:pt x="65532" y="166968"/>
                </a:lnTo>
                <a:lnTo>
                  <a:pt x="64081" y="166675"/>
                </a:lnTo>
                <a:close/>
              </a:path>
              <a:path w="218440" h="384809" extrusionOk="0">
                <a:moveTo>
                  <a:pt x="120043" y="127933"/>
                </a:moveTo>
                <a:lnTo>
                  <a:pt x="87222" y="127933"/>
                </a:lnTo>
                <a:lnTo>
                  <a:pt x="102195" y="146770"/>
                </a:lnTo>
                <a:lnTo>
                  <a:pt x="137378" y="166298"/>
                </a:lnTo>
                <a:lnTo>
                  <a:pt x="145744" y="166437"/>
                </a:lnTo>
                <a:lnTo>
                  <a:pt x="154045" y="165030"/>
                </a:lnTo>
                <a:lnTo>
                  <a:pt x="162050" y="161979"/>
                </a:lnTo>
                <a:lnTo>
                  <a:pt x="169534" y="157188"/>
                </a:lnTo>
                <a:lnTo>
                  <a:pt x="207138" y="157188"/>
                </a:lnTo>
                <a:lnTo>
                  <a:pt x="197711" y="145604"/>
                </a:lnTo>
                <a:lnTo>
                  <a:pt x="191938" y="141461"/>
                </a:lnTo>
                <a:lnTo>
                  <a:pt x="146278" y="141461"/>
                </a:lnTo>
                <a:lnTo>
                  <a:pt x="133608" y="140100"/>
                </a:lnTo>
                <a:lnTo>
                  <a:pt x="126907" y="136508"/>
                </a:lnTo>
                <a:lnTo>
                  <a:pt x="120043" y="127933"/>
                </a:lnTo>
                <a:close/>
              </a:path>
              <a:path w="218440" h="384809" extrusionOk="0">
                <a:moveTo>
                  <a:pt x="120759" y="25643"/>
                </a:moveTo>
                <a:lnTo>
                  <a:pt x="64081" y="25643"/>
                </a:lnTo>
                <a:lnTo>
                  <a:pt x="80678" y="28384"/>
                </a:lnTo>
                <a:lnTo>
                  <a:pt x="94997" y="36002"/>
                </a:lnTo>
                <a:lnTo>
                  <a:pt x="106135" y="47593"/>
                </a:lnTo>
                <a:lnTo>
                  <a:pt x="113190" y="62249"/>
                </a:lnTo>
                <a:lnTo>
                  <a:pt x="115504" y="69830"/>
                </a:lnTo>
                <a:lnTo>
                  <a:pt x="123242" y="71212"/>
                </a:lnTo>
                <a:lnTo>
                  <a:pt x="137901" y="76583"/>
                </a:lnTo>
                <a:lnTo>
                  <a:pt x="149619" y="86422"/>
                </a:lnTo>
                <a:lnTo>
                  <a:pt x="157390" y="99703"/>
                </a:lnTo>
                <a:lnTo>
                  <a:pt x="160204" y="115399"/>
                </a:lnTo>
                <a:lnTo>
                  <a:pt x="160204" y="126540"/>
                </a:lnTo>
                <a:lnTo>
                  <a:pt x="159366" y="130624"/>
                </a:lnTo>
                <a:lnTo>
                  <a:pt x="156225" y="134383"/>
                </a:lnTo>
                <a:lnTo>
                  <a:pt x="152037" y="139524"/>
                </a:lnTo>
                <a:lnTo>
                  <a:pt x="146278" y="141461"/>
                </a:lnTo>
                <a:lnTo>
                  <a:pt x="191938" y="141461"/>
                </a:lnTo>
                <a:lnTo>
                  <a:pt x="183868" y="135671"/>
                </a:lnTo>
                <a:lnTo>
                  <a:pt x="185738" y="128846"/>
                </a:lnTo>
                <a:lnTo>
                  <a:pt x="171526" y="72767"/>
                </a:lnTo>
                <a:lnTo>
                  <a:pt x="135283" y="47726"/>
                </a:lnTo>
                <a:lnTo>
                  <a:pt x="123821" y="28461"/>
                </a:lnTo>
                <a:lnTo>
                  <a:pt x="120759" y="25643"/>
                </a:lnTo>
                <a:close/>
              </a:path>
              <a:path w="218440" h="384809" extrusionOk="0">
                <a:moveTo>
                  <a:pt x="83348" y="76929"/>
                </a:moveTo>
                <a:lnTo>
                  <a:pt x="73332" y="78944"/>
                </a:lnTo>
                <a:lnTo>
                  <a:pt x="65181" y="84438"/>
                </a:lnTo>
                <a:lnTo>
                  <a:pt x="59700" y="92589"/>
                </a:lnTo>
                <a:lnTo>
                  <a:pt x="57694" y="102572"/>
                </a:lnTo>
                <a:lnTo>
                  <a:pt x="59700" y="112551"/>
                </a:lnTo>
                <a:lnTo>
                  <a:pt x="65181" y="120703"/>
                </a:lnTo>
                <a:lnTo>
                  <a:pt x="73332" y="126200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33"/>
                </a:lnTo>
                <a:lnTo>
                  <a:pt x="120043" y="127933"/>
                </a:lnTo>
                <a:lnTo>
                  <a:pt x="107221" y="11191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72"/>
                </a:lnTo>
                <a:lnTo>
                  <a:pt x="106981" y="92589"/>
                </a:lnTo>
                <a:lnTo>
                  <a:pt x="101475" y="84438"/>
                </a:lnTo>
                <a:lnTo>
                  <a:pt x="93320" y="78944"/>
                </a:lnTo>
                <a:lnTo>
                  <a:pt x="83348" y="76929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32" name="Google Shape;532;p99"/>
          <p:cNvSpPr/>
          <p:nvPr/>
        </p:nvSpPr>
        <p:spPr>
          <a:xfrm>
            <a:off x="6762750" y="325188"/>
            <a:ext cx="99390" cy="168354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162194" y="0"/>
                </a:moveTo>
                <a:lnTo>
                  <a:pt x="153806" y="0"/>
                </a:lnTo>
                <a:lnTo>
                  <a:pt x="130747" y="3521"/>
                </a:lnTo>
                <a:lnTo>
                  <a:pt x="110492" y="13367"/>
                </a:lnTo>
                <a:lnTo>
                  <a:pt x="94123" y="28461"/>
                </a:lnTo>
                <a:lnTo>
                  <a:pt x="82719" y="47726"/>
                </a:lnTo>
                <a:lnTo>
                  <a:pt x="62432" y="57419"/>
                </a:lnTo>
                <a:lnTo>
                  <a:pt x="46386" y="72767"/>
                </a:lnTo>
                <a:lnTo>
                  <a:pt x="35836" y="92512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60"/>
                </a:lnTo>
                <a:lnTo>
                  <a:pt x="20231" y="145600"/>
                </a:lnTo>
                <a:lnTo>
                  <a:pt x="9449" y="158814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5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6"/>
                </a:lnTo>
                <a:lnTo>
                  <a:pt x="181023" y="378618"/>
                </a:lnTo>
                <a:lnTo>
                  <a:pt x="192347" y="371205"/>
                </a:lnTo>
                <a:lnTo>
                  <a:pt x="201878" y="360973"/>
                </a:lnTo>
                <a:lnTo>
                  <a:pt x="203033" y="358994"/>
                </a:lnTo>
                <a:lnTo>
                  <a:pt x="153806" y="358994"/>
                </a:lnTo>
                <a:lnTo>
                  <a:pt x="137260" y="356255"/>
                </a:lnTo>
                <a:lnTo>
                  <a:pt x="122939" y="348639"/>
                </a:lnTo>
                <a:lnTo>
                  <a:pt x="111778" y="337053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58"/>
                </a:lnTo>
                <a:lnTo>
                  <a:pt x="68283" y="298217"/>
                </a:lnTo>
                <a:lnTo>
                  <a:pt x="60510" y="284938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34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0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7"/>
                </a:lnTo>
                <a:lnTo>
                  <a:pt x="31988" y="213505"/>
                </a:lnTo>
                <a:lnTo>
                  <a:pt x="27319" y="203565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7"/>
                </a:lnTo>
                <a:lnTo>
                  <a:pt x="39170" y="163009"/>
                </a:lnTo>
                <a:lnTo>
                  <a:pt x="48375" y="157188"/>
                </a:lnTo>
                <a:lnTo>
                  <a:pt x="104108" y="15718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24"/>
                </a:lnTo>
                <a:lnTo>
                  <a:pt x="61673" y="134383"/>
                </a:lnTo>
                <a:lnTo>
                  <a:pt x="58532" y="130624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40"/>
                </a:lnTo>
                <a:lnTo>
                  <a:pt x="162194" y="0"/>
                </a:lnTo>
                <a:close/>
              </a:path>
              <a:path w="218440" h="384809" extrusionOk="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22" y="25586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8994"/>
                </a:lnTo>
                <a:lnTo>
                  <a:pt x="203033" y="358994"/>
                </a:lnTo>
                <a:lnTo>
                  <a:pt x="209036" y="348707"/>
                </a:lnTo>
                <a:lnTo>
                  <a:pt x="214064" y="334530"/>
                </a:lnTo>
                <a:lnTo>
                  <a:pt x="217030" y="318658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w="218440" h="384809" extrusionOk="0">
                <a:moveTo>
                  <a:pt x="119950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0"/>
                </a:lnTo>
                <a:lnTo>
                  <a:pt x="152783" y="263935"/>
                </a:lnTo>
                <a:lnTo>
                  <a:pt x="144627" y="258437"/>
                </a:lnTo>
                <a:lnTo>
                  <a:pt x="136157" y="256725"/>
                </a:lnTo>
                <a:lnTo>
                  <a:pt x="130781" y="256725"/>
                </a:lnTo>
                <a:lnTo>
                  <a:pt x="119950" y="243186"/>
                </a:lnTo>
                <a:close/>
              </a:path>
              <a:path w="218440" h="384809" extrusionOk="0">
                <a:moveTo>
                  <a:pt x="134655" y="256421"/>
                </a:moveTo>
                <a:lnTo>
                  <a:pt x="133294" y="256421"/>
                </a:lnTo>
                <a:lnTo>
                  <a:pt x="132037" y="256526"/>
                </a:lnTo>
                <a:lnTo>
                  <a:pt x="130781" y="256725"/>
                </a:lnTo>
                <a:lnTo>
                  <a:pt x="136157" y="256725"/>
                </a:lnTo>
                <a:lnTo>
                  <a:pt x="134655" y="256421"/>
                </a:lnTo>
                <a:close/>
              </a:path>
              <a:path w="218440" h="384809" extrusionOk="0">
                <a:moveTo>
                  <a:pt x="72151" y="218204"/>
                </a:moveTo>
                <a:lnTo>
                  <a:pt x="63858" y="219609"/>
                </a:lnTo>
                <a:lnTo>
                  <a:pt x="55857" y="222662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4"/>
                </a:lnTo>
                <a:close/>
              </a:path>
              <a:path w="218440" h="384809" extrusionOk="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w="218440" h="384809" extrusionOk="0">
                <a:moveTo>
                  <a:pt x="104108" y="157188"/>
                </a:moveTo>
                <a:lnTo>
                  <a:pt x="48375" y="157188"/>
                </a:lnTo>
                <a:lnTo>
                  <a:pt x="55857" y="161979"/>
                </a:lnTo>
                <a:lnTo>
                  <a:pt x="63858" y="165030"/>
                </a:lnTo>
                <a:lnTo>
                  <a:pt x="72151" y="166437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08" y="157188"/>
                </a:lnTo>
                <a:close/>
              </a:path>
              <a:path w="218440" h="384809" extrusionOk="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1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1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w="218440" h="384809" extrusionOk="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w="218440" h="384809" extrusionOk="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33" name="Google Shape;533;p99"/>
          <p:cNvSpPr/>
          <p:nvPr/>
        </p:nvSpPr>
        <p:spPr>
          <a:xfrm>
            <a:off x="8617509" y="483361"/>
            <a:ext cx="48000" cy="60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34" name="Google Shape;534;p99"/>
          <p:cNvSpPr/>
          <p:nvPr/>
        </p:nvSpPr>
        <p:spPr>
          <a:xfrm>
            <a:off x="8477679" y="483361"/>
            <a:ext cx="129600" cy="46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35" name="Google Shape;535;p99"/>
          <p:cNvSpPr/>
          <p:nvPr/>
        </p:nvSpPr>
        <p:spPr>
          <a:xfrm>
            <a:off x="8419573" y="483361"/>
            <a:ext cx="48000" cy="657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36" name="Google Shape;536;p99"/>
          <p:cNvSpPr/>
          <p:nvPr/>
        </p:nvSpPr>
        <p:spPr>
          <a:xfrm>
            <a:off x="8587502" y="380553"/>
            <a:ext cx="72000" cy="768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37" name="Google Shape;537;p99"/>
          <p:cNvSpPr/>
          <p:nvPr/>
        </p:nvSpPr>
        <p:spPr>
          <a:xfrm>
            <a:off x="8527970" y="380550"/>
            <a:ext cx="48600" cy="75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38" name="Google Shape;538;p99"/>
          <p:cNvSpPr/>
          <p:nvPr/>
        </p:nvSpPr>
        <p:spPr>
          <a:xfrm>
            <a:off x="8490585" y="436428"/>
            <a:ext cx="21958" cy="21113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978" y="0"/>
                </a:moveTo>
                <a:lnTo>
                  <a:pt x="14621" y="1877"/>
                </a:lnTo>
                <a:lnTo>
                  <a:pt x="7002" y="7005"/>
                </a:lnTo>
                <a:lnTo>
                  <a:pt x="1876" y="14621"/>
                </a:lnTo>
                <a:lnTo>
                  <a:pt x="0" y="23967"/>
                </a:lnTo>
                <a:lnTo>
                  <a:pt x="1876" y="33308"/>
                </a:lnTo>
                <a:lnTo>
                  <a:pt x="7002" y="40921"/>
                </a:lnTo>
                <a:lnTo>
                  <a:pt x="14621" y="46047"/>
                </a:lnTo>
                <a:lnTo>
                  <a:pt x="23978" y="47925"/>
                </a:lnTo>
                <a:lnTo>
                  <a:pt x="33290" y="46047"/>
                </a:lnTo>
                <a:lnTo>
                  <a:pt x="40914" y="40921"/>
                </a:lnTo>
                <a:lnTo>
                  <a:pt x="46065" y="33308"/>
                </a:lnTo>
                <a:lnTo>
                  <a:pt x="47956" y="23967"/>
                </a:lnTo>
                <a:lnTo>
                  <a:pt x="46065" y="14621"/>
                </a:lnTo>
                <a:lnTo>
                  <a:pt x="40914" y="7005"/>
                </a:lnTo>
                <a:lnTo>
                  <a:pt x="33290" y="1877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39" name="Google Shape;539;p99"/>
          <p:cNvSpPr/>
          <p:nvPr/>
        </p:nvSpPr>
        <p:spPr>
          <a:xfrm>
            <a:off x="8466081" y="349758"/>
            <a:ext cx="0" cy="105569"/>
          </a:xfrm>
          <a:custGeom>
            <a:avLst/>
            <a:gdLst/>
            <a:ahLst/>
            <a:cxnLst/>
            <a:rect l="l" t="t" r="r" b="b"/>
            <a:pathLst>
              <a:path w="120000" h="241300" extrusionOk="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w="3547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40" name="Google Shape;540;p99"/>
          <p:cNvSpPr/>
          <p:nvPr/>
        </p:nvSpPr>
        <p:spPr>
          <a:xfrm>
            <a:off x="8432409" y="380552"/>
            <a:ext cx="0" cy="75009"/>
          </a:xfrm>
          <a:custGeom>
            <a:avLst/>
            <a:gdLst/>
            <a:ahLst/>
            <a:cxnLst/>
            <a:rect l="l" t="t" r="r" b="b"/>
            <a:pathLst>
              <a:path w="120000" h="171450" extrusionOk="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w="355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41" name="Google Shape;541;p99"/>
          <p:cNvSpPr/>
          <p:nvPr/>
        </p:nvSpPr>
        <p:spPr>
          <a:xfrm>
            <a:off x="8421481" y="347127"/>
            <a:ext cx="21958" cy="21113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42" name="Google Shape;542;p99"/>
          <p:cNvSpPr/>
          <p:nvPr/>
        </p:nvSpPr>
        <p:spPr>
          <a:xfrm>
            <a:off x="8324898" y="378651"/>
            <a:ext cx="81900" cy="789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43" name="Google Shape;543;p99"/>
          <p:cNvSpPr/>
          <p:nvPr/>
        </p:nvSpPr>
        <p:spPr>
          <a:xfrm>
            <a:off x="8190355" y="378651"/>
            <a:ext cx="121349" cy="76676"/>
          </a:xfrm>
          <a:custGeom>
            <a:avLst/>
            <a:gdLst/>
            <a:ahLst/>
            <a:cxnLst/>
            <a:rect l="l" t="t" r="r" b="b"/>
            <a:pathLst>
              <a:path w="266700" h="175259" extrusionOk="0">
                <a:moveTo>
                  <a:pt x="34972" y="4334"/>
                </a:moveTo>
                <a:lnTo>
                  <a:pt x="0" y="4334"/>
                </a:lnTo>
                <a:lnTo>
                  <a:pt x="0" y="175219"/>
                </a:lnTo>
                <a:lnTo>
                  <a:pt x="34972" y="175219"/>
                </a:lnTo>
                <a:lnTo>
                  <a:pt x="34972" y="75275"/>
                </a:lnTo>
                <a:lnTo>
                  <a:pt x="38166" y="59554"/>
                </a:lnTo>
                <a:lnTo>
                  <a:pt x="46857" y="46713"/>
                </a:lnTo>
                <a:lnTo>
                  <a:pt x="59710" y="38054"/>
                </a:lnTo>
                <a:lnTo>
                  <a:pt x="75390" y="34878"/>
                </a:lnTo>
                <a:lnTo>
                  <a:pt x="255421" y="34878"/>
                </a:lnTo>
                <a:lnTo>
                  <a:pt x="250616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34"/>
                </a:lnTo>
                <a:close/>
              </a:path>
              <a:path w="266700" h="175259" extrusionOk="0">
                <a:moveTo>
                  <a:pt x="191198" y="34878"/>
                </a:moveTo>
                <a:lnTo>
                  <a:pt x="75390" y="34878"/>
                </a:lnTo>
                <a:lnTo>
                  <a:pt x="91072" y="38068"/>
                </a:lnTo>
                <a:lnTo>
                  <a:pt x="103928" y="46752"/>
                </a:lnTo>
                <a:lnTo>
                  <a:pt x="112623" y="59598"/>
                </a:lnTo>
                <a:lnTo>
                  <a:pt x="115818" y="75275"/>
                </a:lnTo>
                <a:lnTo>
                  <a:pt x="115818" y="175219"/>
                </a:lnTo>
                <a:lnTo>
                  <a:pt x="150686" y="175219"/>
                </a:lnTo>
                <a:lnTo>
                  <a:pt x="150686" y="75275"/>
                </a:lnTo>
                <a:lnTo>
                  <a:pt x="153896" y="59554"/>
                </a:lnTo>
                <a:lnTo>
                  <a:pt x="162622" y="46713"/>
                </a:lnTo>
                <a:lnTo>
                  <a:pt x="175507" y="38054"/>
                </a:lnTo>
                <a:lnTo>
                  <a:pt x="191198" y="34878"/>
                </a:lnTo>
                <a:close/>
              </a:path>
              <a:path w="266700" h="175259" extrusionOk="0">
                <a:moveTo>
                  <a:pt x="255421" y="34878"/>
                </a:moveTo>
                <a:lnTo>
                  <a:pt x="191198" y="34878"/>
                </a:lnTo>
                <a:lnTo>
                  <a:pt x="206878" y="38068"/>
                </a:lnTo>
                <a:lnTo>
                  <a:pt x="219731" y="46752"/>
                </a:lnTo>
                <a:lnTo>
                  <a:pt x="228422" y="59598"/>
                </a:lnTo>
                <a:lnTo>
                  <a:pt x="231615" y="75275"/>
                </a:lnTo>
                <a:lnTo>
                  <a:pt x="231615" y="175219"/>
                </a:lnTo>
                <a:lnTo>
                  <a:pt x="266484" y="175219"/>
                </a:lnTo>
                <a:lnTo>
                  <a:pt x="266484" y="75275"/>
                </a:lnTo>
                <a:lnTo>
                  <a:pt x="261280" y="44187"/>
                </a:lnTo>
                <a:lnTo>
                  <a:pt x="255421" y="34878"/>
                </a:lnTo>
                <a:close/>
              </a:path>
              <a:path w="266700" h="175259" extrusionOk="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6" y="27245"/>
                </a:lnTo>
                <a:lnTo>
                  <a:pt x="246344" y="20458"/>
                </a:lnTo>
                <a:lnTo>
                  <a:pt x="223180" y="5319"/>
                </a:lnTo>
                <a:lnTo>
                  <a:pt x="193292" y="0"/>
                </a:lnTo>
                <a:close/>
              </a:path>
              <a:path w="266700" h="175259" extrusionOk="0">
                <a:moveTo>
                  <a:pt x="77390" y="0"/>
                </a:moveTo>
                <a:lnTo>
                  <a:pt x="63322" y="1525"/>
                </a:lnTo>
                <a:lnTo>
                  <a:pt x="51504" y="5429"/>
                </a:lnTo>
                <a:lnTo>
                  <a:pt x="42026" y="10698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44" name="Google Shape;544;p99"/>
          <p:cNvSpPr/>
          <p:nvPr/>
        </p:nvSpPr>
        <p:spPr>
          <a:xfrm>
            <a:off x="7972472" y="334556"/>
            <a:ext cx="170754" cy="164187"/>
          </a:xfrm>
          <a:custGeom>
            <a:avLst/>
            <a:gdLst/>
            <a:ahLst/>
            <a:cxnLst/>
            <a:rect l="l" t="t" r="r" b="b"/>
            <a:pathLst>
              <a:path w="375284" h="375284" extrusionOk="0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6" y="237229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7"/>
                </a:lnTo>
                <a:lnTo>
                  <a:pt x="242885" y="366463"/>
                </a:lnTo>
                <a:lnTo>
                  <a:pt x="268887" y="356242"/>
                </a:lnTo>
                <a:lnTo>
                  <a:pt x="293289" y="342125"/>
                </a:lnTo>
                <a:lnTo>
                  <a:pt x="293813" y="341769"/>
                </a:lnTo>
                <a:lnTo>
                  <a:pt x="289061" y="336241"/>
                </a:lnTo>
                <a:lnTo>
                  <a:pt x="187533" y="336241"/>
                </a:lnTo>
                <a:lnTo>
                  <a:pt x="140514" y="328634"/>
                </a:lnTo>
                <a:lnTo>
                  <a:pt x="99621" y="307465"/>
                </a:lnTo>
                <a:lnTo>
                  <a:pt x="67338" y="275208"/>
                </a:lnTo>
                <a:lnTo>
                  <a:pt x="46148" y="234340"/>
                </a:lnTo>
                <a:lnTo>
                  <a:pt x="38532" y="187334"/>
                </a:lnTo>
                <a:lnTo>
                  <a:pt x="46148" y="140318"/>
                </a:lnTo>
                <a:lnTo>
                  <a:pt x="67338" y="99444"/>
                </a:lnTo>
                <a:lnTo>
                  <a:pt x="99621" y="67184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8" y="38407"/>
                </a:lnTo>
                <a:lnTo>
                  <a:pt x="282155" y="25625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w="375284" h="375284" extrusionOk="0">
                <a:moveTo>
                  <a:pt x="268578" y="312409"/>
                </a:moveTo>
                <a:lnTo>
                  <a:pt x="268054" y="312639"/>
                </a:lnTo>
                <a:lnTo>
                  <a:pt x="249352" y="322816"/>
                </a:lnTo>
                <a:lnTo>
                  <a:pt x="229525" y="330208"/>
                </a:lnTo>
                <a:lnTo>
                  <a:pt x="208833" y="334716"/>
                </a:lnTo>
                <a:lnTo>
                  <a:pt x="187533" y="336241"/>
                </a:lnTo>
                <a:lnTo>
                  <a:pt x="289061" y="336241"/>
                </a:lnTo>
                <a:lnTo>
                  <a:pt x="268578" y="312409"/>
                </a:lnTo>
                <a:close/>
              </a:path>
              <a:path w="375284" h="375284" extrusionOk="0">
                <a:moveTo>
                  <a:pt x="359261" y="254149"/>
                </a:moveTo>
                <a:lnTo>
                  <a:pt x="254651" y="254149"/>
                </a:lnTo>
                <a:lnTo>
                  <a:pt x="263675" y="265140"/>
                </a:lnTo>
                <a:lnTo>
                  <a:pt x="274770" y="273633"/>
                </a:lnTo>
                <a:lnTo>
                  <a:pt x="287536" y="279372"/>
                </a:lnTo>
                <a:lnTo>
                  <a:pt x="301571" y="28210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41"/>
                </a:lnTo>
                <a:lnTo>
                  <a:pt x="359261" y="254149"/>
                </a:lnTo>
                <a:close/>
              </a:path>
              <a:path w="375284" h="375284" extrusionOk="0">
                <a:moveTo>
                  <a:pt x="187428" y="92552"/>
                </a:moveTo>
                <a:lnTo>
                  <a:pt x="150563" y="100011"/>
                </a:lnTo>
                <a:lnTo>
                  <a:pt x="120402" y="120341"/>
                </a:lnTo>
                <a:lnTo>
                  <a:pt x="100037" y="150473"/>
                </a:lnTo>
                <a:lnTo>
                  <a:pt x="92562" y="187334"/>
                </a:lnTo>
                <a:lnTo>
                  <a:pt x="100037" y="224189"/>
                </a:lnTo>
                <a:lnTo>
                  <a:pt x="120402" y="254318"/>
                </a:lnTo>
                <a:lnTo>
                  <a:pt x="150563" y="274647"/>
                </a:lnTo>
                <a:lnTo>
                  <a:pt x="187428" y="282106"/>
                </a:lnTo>
                <a:lnTo>
                  <a:pt x="206148" y="280265"/>
                </a:lnTo>
                <a:lnTo>
                  <a:pt x="223867" y="274865"/>
                </a:lnTo>
                <a:lnTo>
                  <a:pt x="240172" y="266097"/>
                </a:lnTo>
                <a:lnTo>
                  <a:pt x="254651" y="254149"/>
                </a:lnTo>
                <a:lnTo>
                  <a:pt x="359261" y="254149"/>
                </a:lnTo>
                <a:lnTo>
                  <a:pt x="359364" y="254021"/>
                </a:lnTo>
                <a:lnTo>
                  <a:pt x="364849" y="244450"/>
                </a:lnTo>
                <a:lnTo>
                  <a:pt x="365097" y="243814"/>
                </a:lnTo>
                <a:lnTo>
                  <a:pt x="304702" y="243814"/>
                </a:lnTo>
                <a:lnTo>
                  <a:pt x="304226" y="243699"/>
                </a:lnTo>
                <a:lnTo>
                  <a:pt x="187533" y="243699"/>
                </a:lnTo>
                <a:lnTo>
                  <a:pt x="165611" y="239267"/>
                </a:lnTo>
                <a:lnTo>
                  <a:pt x="147704" y="227182"/>
                </a:lnTo>
                <a:lnTo>
                  <a:pt x="135629" y="209265"/>
                </a:lnTo>
                <a:lnTo>
                  <a:pt x="131200" y="187334"/>
                </a:lnTo>
                <a:lnTo>
                  <a:pt x="135629" y="165393"/>
                </a:lnTo>
                <a:lnTo>
                  <a:pt x="147704" y="147473"/>
                </a:lnTo>
                <a:lnTo>
                  <a:pt x="165611" y="135390"/>
                </a:lnTo>
                <a:lnTo>
                  <a:pt x="187533" y="130959"/>
                </a:lnTo>
                <a:lnTo>
                  <a:pt x="261662" y="130959"/>
                </a:lnTo>
                <a:lnTo>
                  <a:pt x="254494" y="120341"/>
                </a:lnTo>
                <a:lnTo>
                  <a:pt x="224338" y="100011"/>
                </a:lnTo>
                <a:lnTo>
                  <a:pt x="187428" y="92552"/>
                </a:lnTo>
                <a:close/>
              </a:path>
              <a:path w="375284" h="375284" extrusionOk="0">
                <a:moveTo>
                  <a:pt x="298708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4"/>
                </a:lnTo>
                <a:lnTo>
                  <a:pt x="307826" y="99444"/>
                </a:lnTo>
                <a:lnTo>
                  <a:pt x="329022" y="140318"/>
                </a:lnTo>
                <a:lnTo>
                  <a:pt x="336638" y="187334"/>
                </a:lnTo>
                <a:lnTo>
                  <a:pt x="336421" y="195346"/>
                </a:lnTo>
                <a:lnTo>
                  <a:pt x="320932" y="239178"/>
                </a:lnTo>
                <a:lnTo>
                  <a:pt x="304702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41"/>
                </a:lnTo>
                <a:lnTo>
                  <a:pt x="372858" y="216794"/>
                </a:lnTo>
                <a:lnTo>
                  <a:pt x="374098" y="207586"/>
                </a:lnTo>
                <a:lnTo>
                  <a:pt x="374828" y="197854"/>
                </a:lnTo>
                <a:lnTo>
                  <a:pt x="375067" y="187334"/>
                </a:lnTo>
                <a:lnTo>
                  <a:pt x="368396" y="137609"/>
                </a:lnTo>
                <a:lnTo>
                  <a:pt x="349483" y="92880"/>
                </a:lnTo>
                <a:lnTo>
                  <a:pt x="320134" y="54951"/>
                </a:lnTo>
                <a:lnTo>
                  <a:pt x="298708" y="38407"/>
                </a:lnTo>
                <a:close/>
              </a:path>
              <a:path w="375284" h="375284" extrusionOk="0">
                <a:moveTo>
                  <a:pt x="261662" y="130959"/>
                </a:moveTo>
                <a:lnTo>
                  <a:pt x="187533" y="130959"/>
                </a:lnTo>
                <a:lnTo>
                  <a:pt x="209517" y="135408"/>
                </a:lnTo>
                <a:lnTo>
                  <a:pt x="227459" y="147520"/>
                </a:lnTo>
                <a:lnTo>
                  <a:pt x="239549" y="165446"/>
                </a:lnTo>
                <a:lnTo>
                  <a:pt x="243982" y="187334"/>
                </a:lnTo>
                <a:lnTo>
                  <a:pt x="239549" y="209265"/>
                </a:lnTo>
                <a:lnTo>
                  <a:pt x="227459" y="227182"/>
                </a:lnTo>
                <a:lnTo>
                  <a:pt x="209517" y="239267"/>
                </a:lnTo>
                <a:lnTo>
                  <a:pt x="187533" y="243699"/>
                </a:lnTo>
                <a:lnTo>
                  <a:pt x="304226" y="243699"/>
                </a:lnTo>
                <a:lnTo>
                  <a:pt x="296888" y="241926"/>
                </a:lnTo>
                <a:lnTo>
                  <a:pt x="289694" y="237229"/>
                </a:lnTo>
                <a:lnTo>
                  <a:pt x="284401" y="229338"/>
                </a:lnTo>
                <a:lnTo>
                  <a:pt x="282295" y="217867"/>
                </a:lnTo>
                <a:lnTo>
                  <a:pt x="282295" y="187334"/>
                </a:lnTo>
                <a:lnTo>
                  <a:pt x="274834" y="150473"/>
                </a:lnTo>
                <a:lnTo>
                  <a:pt x="261662" y="130959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45" name="Google Shape;545;p99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46" name="Google Shape;546;p99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47" name="Google Shape;547;p99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48" name="Google Shape;548;p99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49" name="Google Shape;549;p99"/>
          <p:cNvSpPr/>
          <p:nvPr/>
        </p:nvSpPr>
        <p:spPr>
          <a:xfrm>
            <a:off x="863226" y="360793"/>
            <a:ext cx="2423100" cy="1443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50" name="Google Shape;550;p99"/>
          <p:cNvSpPr txBox="1">
            <a:spLocks noGrp="1"/>
          </p:cNvSpPr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99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99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53" name="Google Shape;553;p99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99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99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00"/>
          <p:cNvSpPr txBox="1">
            <a:spLocks noGrp="1"/>
          </p:cNvSpPr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100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100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100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100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01"/>
          <p:cNvSpPr txBox="1">
            <a:spLocks noGrp="1"/>
          </p:cNvSpPr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10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10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101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10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10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102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0.xml"/><Relationship Id="rId2" Type="http://schemas.openxmlformats.org/officeDocument/2006/relationships/slideLayout" Target="../slideLayouts/slideLayout89.xml"/><Relationship Id="rId1" Type="http://schemas.openxmlformats.org/officeDocument/2006/relationships/slideLayout" Target="../slideLayouts/slideLayout88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92.xml"/><Relationship Id="rId4" Type="http://schemas.openxmlformats.org/officeDocument/2006/relationships/slideLayout" Target="../slideLayouts/slideLayout9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52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5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6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26" Type="http://schemas.openxmlformats.org/officeDocument/2006/relationships/theme" Target="../theme/theme9.xml"/><Relationship Id="rId3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83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5" Type="http://schemas.openxmlformats.org/officeDocument/2006/relationships/slideLayout" Target="../slideLayouts/slideLayout87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2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23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81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97"/>
          <p:cNvSpPr txBox="1">
            <a:spLocks noGrp="1"/>
          </p:cNvSpPr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509" name="Google Shape;509;p97"/>
          <p:cNvSpPr txBox="1">
            <a:spLocks noGrp="1"/>
          </p:cNvSpPr>
          <p:nvPr>
            <p:ph type="body" idx="1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0" name="Google Shape;510;p97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9pPr>
          </a:lstStyle>
          <a:p>
            <a:endParaRPr/>
          </a:p>
        </p:txBody>
      </p:sp>
      <p:sp>
        <p:nvSpPr>
          <p:cNvPr id="511" name="Google Shape;511;p97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9pPr>
          </a:lstStyle>
          <a:p>
            <a:endParaRPr/>
          </a:p>
        </p:txBody>
      </p:sp>
      <p:sp>
        <p:nvSpPr>
          <p:cNvPr id="512" name="Google Shape;512;p97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2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59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1280609" y="1073114"/>
            <a:ext cx="65826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475985" y="1852506"/>
            <a:ext cx="8192100" cy="28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 txBox="1">
            <a:spLocks noGrp="1"/>
          </p:cNvSpPr>
          <p:nvPr>
            <p:ph type="title"/>
          </p:nvPr>
        </p:nvSpPr>
        <p:spPr>
          <a:xfrm>
            <a:off x="516555" y="986485"/>
            <a:ext cx="81108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25"/>
          <p:cNvSpPr txBox="1">
            <a:spLocks noGrp="1"/>
          </p:cNvSpPr>
          <p:nvPr>
            <p:ph type="body" idx="1"/>
          </p:nvPr>
        </p:nvSpPr>
        <p:spPr>
          <a:xfrm>
            <a:off x="475231" y="1557772"/>
            <a:ext cx="8193600" cy="24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2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>
            <a:spLocks noGrp="1"/>
          </p:cNvSpPr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3000" b="1" i="0" u="none" strike="noStrike" cap="non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" name="Google Shape;185;p31"/>
          <p:cNvSpPr txBox="1">
            <a:spLocks noGrp="1"/>
          </p:cNvSpPr>
          <p:nvPr>
            <p:ph type="body" idx="1"/>
          </p:nvPr>
        </p:nvSpPr>
        <p:spPr>
          <a:xfrm>
            <a:off x="540515" y="1675742"/>
            <a:ext cx="8063100" cy="25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1500" b="0" i="0" u="none" strike="noStrike" cap="non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6" name="Google Shape;186;p3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3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" name="Google Shape;188;p31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9"/>
          <p:cNvSpPr/>
          <p:nvPr/>
        </p:nvSpPr>
        <p:spPr>
          <a:xfrm>
            <a:off x="0" y="0"/>
            <a:ext cx="9144000" cy="5142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59"/>
          <p:cNvSpPr txBox="1">
            <a:spLocks noGrp="1"/>
          </p:cNvSpPr>
          <p:nvPr>
            <p:ph type="title"/>
          </p:nvPr>
        </p:nvSpPr>
        <p:spPr>
          <a:xfrm>
            <a:off x="468120" y="1716429"/>
            <a:ext cx="8207700" cy="1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59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59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9" name="Google Shape;319;p59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59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59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5"/>
          <p:cNvSpPr txBox="1">
            <a:spLocks noGrp="1"/>
          </p:cNvSpPr>
          <p:nvPr>
            <p:ph type="title"/>
          </p:nvPr>
        </p:nvSpPr>
        <p:spPr>
          <a:xfrm>
            <a:off x="577576" y="981527"/>
            <a:ext cx="7989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3000" b="1" i="0" u="none" strike="noStrike" cap="non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2pPr>
            <a:lvl3pPr lvl="2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3pPr>
            <a:lvl4pPr lvl="3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4pPr>
            <a:lvl5pPr lvl="4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5pPr>
            <a:lvl6pPr lvl="5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6pPr>
            <a:lvl7pPr lvl="6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7pPr>
            <a:lvl8pPr lvl="7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8pPr>
            <a:lvl9pPr lvl="8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/>
            </a:lvl9pPr>
          </a:lstStyle>
          <a:p>
            <a:endParaRPr/>
          </a:p>
        </p:txBody>
      </p:sp>
      <p:sp>
        <p:nvSpPr>
          <p:cNvPr id="352" name="Google Shape;352;p65"/>
          <p:cNvSpPr txBox="1">
            <a:spLocks noGrp="1"/>
          </p:cNvSpPr>
          <p:nvPr>
            <p:ph type="body" idx="1"/>
          </p:nvPr>
        </p:nvSpPr>
        <p:spPr>
          <a:xfrm>
            <a:off x="540515" y="1675742"/>
            <a:ext cx="8063100" cy="25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1500" b="0" i="0" u="none" strike="noStrike" cap="non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3" name="Google Shape;353;p6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9pPr>
          </a:lstStyle>
          <a:p>
            <a:endParaRPr/>
          </a:p>
        </p:txBody>
      </p:sp>
      <p:sp>
        <p:nvSpPr>
          <p:cNvPr id="354" name="Google Shape;354;p6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800" b="0" i="0" u="none" strike="noStrike" cap="none"/>
            </a:lvl9pPr>
          </a:lstStyle>
          <a:p>
            <a:endParaRPr/>
          </a:p>
        </p:txBody>
      </p:sp>
      <p:sp>
        <p:nvSpPr>
          <p:cNvPr id="355" name="Google Shape;355;p65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  <p:sldLayoutId id="2147483733" r:id="rId24"/>
    <p:sldLayoutId id="2147483734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4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9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44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8.png"/><Relationship Id="rId11" Type="http://schemas.openxmlformats.org/officeDocument/2006/relationships/image" Target="../media/image43.JP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9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03"/>
          <p:cNvSpPr txBox="1">
            <a:spLocks noGrp="1"/>
          </p:cNvSpPr>
          <p:nvPr>
            <p:ph type="title"/>
          </p:nvPr>
        </p:nvSpPr>
        <p:spPr>
          <a:xfrm>
            <a:off x="444950" y="1833100"/>
            <a:ext cx="6392100" cy="29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150" rIns="0" bIns="0" anchor="t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Базовые продуктовые метрики </a:t>
            </a:r>
            <a:endParaRPr sz="1800">
              <a:solidFill>
                <a:srgbClr val="9698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grpSp>
        <p:nvGrpSpPr>
          <p:cNvPr id="576" name="Google Shape;576;p103"/>
          <p:cNvGrpSpPr/>
          <p:nvPr/>
        </p:nvGrpSpPr>
        <p:grpSpPr>
          <a:xfrm>
            <a:off x="6095563" y="0"/>
            <a:ext cx="3048021" cy="5142658"/>
            <a:chOff x="13402733" y="0"/>
            <a:chExt cx="6701892" cy="11727841"/>
          </a:xfrm>
        </p:grpSpPr>
        <p:sp>
          <p:nvSpPr>
            <p:cNvPr id="577" name="Google Shape;577;p103"/>
            <p:cNvSpPr/>
            <p:nvPr/>
          </p:nvSpPr>
          <p:spPr>
            <a:xfrm>
              <a:off x="13402733" y="3978936"/>
              <a:ext cx="6701790" cy="7748905"/>
            </a:xfrm>
            <a:custGeom>
              <a:avLst/>
              <a:gdLst/>
              <a:ahLst/>
              <a:cxnLst/>
              <a:rect l="l" t="t" r="r" b="b"/>
              <a:pathLst>
                <a:path w="6701790" h="7748905" extrusionOk="0">
                  <a:moveTo>
                    <a:pt x="0" y="7748455"/>
                  </a:moveTo>
                  <a:lnTo>
                    <a:pt x="6701366" y="7748455"/>
                  </a:lnTo>
                  <a:lnTo>
                    <a:pt x="6701366" y="0"/>
                  </a:lnTo>
                  <a:lnTo>
                    <a:pt x="0" y="0"/>
                  </a:lnTo>
                  <a:lnTo>
                    <a:pt x="0" y="7748455"/>
                  </a:lnTo>
                  <a:close/>
                </a:path>
              </a:pathLst>
            </a:custGeom>
            <a:solidFill>
              <a:srgbClr val="8973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578" name="Google Shape;578;p103"/>
            <p:cNvSpPr/>
            <p:nvPr/>
          </p:nvSpPr>
          <p:spPr>
            <a:xfrm>
              <a:off x="13403470" y="3972929"/>
              <a:ext cx="6701155" cy="7754620"/>
            </a:xfrm>
            <a:custGeom>
              <a:avLst/>
              <a:gdLst/>
              <a:ahLst/>
              <a:cxnLst/>
              <a:rect l="l" t="t" r="r" b="b"/>
              <a:pathLst>
                <a:path w="6701155" h="7754620" extrusionOk="0">
                  <a:moveTo>
                    <a:pt x="6700627" y="0"/>
                  </a:moveTo>
                  <a:lnTo>
                    <a:pt x="6540622" y="26995"/>
                  </a:lnTo>
                  <a:lnTo>
                    <a:pt x="6415598" y="50495"/>
                  </a:lnTo>
                  <a:lnTo>
                    <a:pt x="6291269" y="75935"/>
                  </a:lnTo>
                  <a:lnTo>
                    <a:pt x="6167653" y="103301"/>
                  </a:lnTo>
                  <a:lnTo>
                    <a:pt x="6044766" y="132575"/>
                  </a:lnTo>
                  <a:lnTo>
                    <a:pt x="5922623" y="163740"/>
                  </a:lnTo>
                  <a:lnTo>
                    <a:pt x="5801242" y="196782"/>
                  </a:lnTo>
                  <a:lnTo>
                    <a:pt x="5680639" y="231682"/>
                  </a:lnTo>
                  <a:lnTo>
                    <a:pt x="5560830" y="268426"/>
                  </a:lnTo>
                  <a:lnTo>
                    <a:pt x="5441832" y="306995"/>
                  </a:lnTo>
                  <a:lnTo>
                    <a:pt x="5323660" y="347375"/>
                  </a:lnTo>
                  <a:lnTo>
                    <a:pt x="5206332" y="389549"/>
                  </a:lnTo>
                  <a:lnTo>
                    <a:pt x="5089864" y="433499"/>
                  </a:lnTo>
                  <a:lnTo>
                    <a:pt x="4974271" y="479211"/>
                  </a:lnTo>
                  <a:lnTo>
                    <a:pt x="4859572" y="526667"/>
                  </a:lnTo>
                  <a:lnTo>
                    <a:pt x="4745781" y="575851"/>
                  </a:lnTo>
                  <a:lnTo>
                    <a:pt x="4632915" y="626747"/>
                  </a:lnTo>
                  <a:lnTo>
                    <a:pt x="4520992" y="679339"/>
                  </a:lnTo>
                  <a:lnTo>
                    <a:pt x="4410026" y="733609"/>
                  </a:lnTo>
                  <a:lnTo>
                    <a:pt x="4300034" y="789542"/>
                  </a:lnTo>
                  <a:lnTo>
                    <a:pt x="4191034" y="847121"/>
                  </a:lnTo>
                  <a:lnTo>
                    <a:pt x="4136910" y="876522"/>
                  </a:lnTo>
                  <a:lnTo>
                    <a:pt x="4083040" y="906329"/>
                  </a:lnTo>
                  <a:lnTo>
                    <a:pt x="4029427" y="936540"/>
                  </a:lnTo>
                  <a:lnTo>
                    <a:pt x="3976071" y="967152"/>
                  </a:lnTo>
                  <a:lnTo>
                    <a:pt x="3922975" y="998163"/>
                  </a:lnTo>
                  <a:lnTo>
                    <a:pt x="3870141" y="1029571"/>
                  </a:lnTo>
                  <a:lnTo>
                    <a:pt x="3817571" y="1061374"/>
                  </a:lnTo>
                  <a:lnTo>
                    <a:pt x="3765267" y="1093571"/>
                  </a:lnTo>
                  <a:lnTo>
                    <a:pt x="3713232" y="1126158"/>
                  </a:lnTo>
                  <a:lnTo>
                    <a:pt x="3661467" y="1159135"/>
                  </a:lnTo>
                  <a:lnTo>
                    <a:pt x="3609974" y="1192498"/>
                  </a:lnTo>
                  <a:lnTo>
                    <a:pt x="3558755" y="1226247"/>
                  </a:lnTo>
                  <a:lnTo>
                    <a:pt x="3507813" y="1260378"/>
                  </a:lnTo>
                  <a:lnTo>
                    <a:pt x="3457149" y="1294890"/>
                  </a:lnTo>
                  <a:lnTo>
                    <a:pt x="3406765" y="1329781"/>
                  </a:lnTo>
                  <a:lnTo>
                    <a:pt x="3356665" y="1365049"/>
                  </a:lnTo>
                  <a:lnTo>
                    <a:pt x="3306848" y="1400691"/>
                  </a:lnTo>
                  <a:lnTo>
                    <a:pt x="3257319" y="1436706"/>
                  </a:lnTo>
                  <a:lnTo>
                    <a:pt x="3208078" y="1473092"/>
                  </a:lnTo>
                  <a:lnTo>
                    <a:pt x="3159127" y="1509846"/>
                  </a:lnTo>
                  <a:lnTo>
                    <a:pt x="3110470" y="1546967"/>
                  </a:lnTo>
                  <a:lnTo>
                    <a:pt x="3062107" y="1584452"/>
                  </a:lnTo>
                  <a:lnTo>
                    <a:pt x="3014041" y="1622299"/>
                  </a:lnTo>
                  <a:lnTo>
                    <a:pt x="2966274" y="1660507"/>
                  </a:lnTo>
                  <a:lnTo>
                    <a:pt x="2918808" y="1699073"/>
                  </a:lnTo>
                  <a:lnTo>
                    <a:pt x="2871645" y="1737996"/>
                  </a:lnTo>
                  <a:lnTo>
                    <a:pt x="2824787" y="1777272"/>
                  </a:lnTo>
                  <a:lnTo>
                    <a:pt x="2778237" y="1816901"/>
                  </a:lnTo>
                  <a:lnTo>
                    <a:pt x="2731995" y="1856880"/>
                  </a:lnTo>
                  <a:lnTo>
                    <a:pt x="2686064" y="1897207"/>
                  </a:lnTo>
                  <a:lnTo>
                    <a:pt x="2640447" y="1937880"/>
                  </a:lnTo>
                  <a:lnTo>
                    <a:pt x="2595145" y="1978896"/>
                  </a:lnTo>
                  <a:lnTo>
                    <a:pt x="2550160" y="2020255"/>
                  </a:lnTo>
                  <a:lnTo>
                    <a:pt x="2505495" y="2061954"/>
                  </a:lnTo>
                  <a:lnTo>
                    <a:pt x="2461151" y="2103990"/>
                  </a:lnTo>
                  <a:lnTo>
                    <a:pt x="2417131" y="2146362"/>
                  </a:lnTo>
                  <a:lnTo>
                    <a:pt x="2373436" y="2189068"/>
                  </a:lnTo>
                  <a:lnTo>
                    <a:pt x="2330069" y="2232106"/>
                  </a:lnTo>
                  <a:lnTo>
                    <a:pt x="2287031" y="2275473"/>
                  </a:lnTo>
                  <a:lnTo>
                    <a:pt x="2244325" y="2319168"/>
                  </a:lnTo>
                  <a:lnTo>
                    <a:pt x="2201953" y="2363188"/>
                  </a:lnTo>
                  <a:lnTo>
                    <a:pt x="2159917" y="2407532"/>
                  </a:lnTo>
                  <a:lnTo>
                    <a:pt x="2118218" y="2452198"/>
                  </a:lnTo>
                  <a:lnTo>
                    <a:pt x="2076859" y="2497182"/>
                  </a:lnTo>
                  <a:lnTo>
                    <a:pt x="2035842" y="2542484"/>
                  </a:lnTo>
                  <a:lnTo>
                    <a:pt x="1995170" y="2588101"/>
                  </a:lnTo>
                  <a:lnTo>
                    <a:pt x="1954843" y="2634032"/>
                  </a:lnTo>
                  <a:lnTo>
                    <a:pt x="1914864" y="2680274"/>
                  </a:lnTo>
                  <a:lnTo>
                    <a:pt x="1875235" y="2726824"/>
                  </a:lnTo>
                  <a:lnTo>
                    <a:pt x="1835959" y="2773682"/>
                  </a:lnTo>
                  <a:lnTo>
                    <a:pt x="1797036" y="2820845"/>
                  </a:lnTo>
                  <a:lnTo>
                    <a:pt x="1758470" y="2868311"/>
                  </a:lnTo>
                  <a:lnTo>
                    <a:pt x="1720262" y="2916078"/>
                  </a:lnTo>
                  <a:lnTo>
                    <a:pt x="1682415" y="2964144"/>
                  </a:lnTo>
                  <a:lnTo>
                    <a:pt x="1644930" y="3012507"/>
                  </a:lnTo>
                  <a:lnTo>
                    <a:pt x="1607809" y="3061164"/>
                  </a:lnTo>
                  <a:lnTo>
                    <a:pt x="1571055" y="3110115"/>
                  </a:lnTo>
                  <a:lnTo>
                    <a:pt x="1534669" y="3159356"/>
                  </a:lnTo>
                  <a:lnTo>
                    <a:pt x="1498654" y="3208885"/>
                  </a:lnTo>
                  <a:lnTo>
                    <a:pt x="1463012" y="3258702"/>
                  </a:lnTo>
                  <a:lnTo>
                    <a:pt x="1427744" y="3308803"/>
                  </a:lnTo>
                  <a:lnTo>
                    <a:pt x="1392853" y="3359186"/>
                  </a:lnTo>
                  <a:lnTo>
                    <a:pt x="1358341" y="3409850"/>
                  </a:lnTo>
                  <a:lnTo>
                    <a:pt x="1324210" y="3460792"/>
                  </a:lnTo>
                  <a:lnTo>
                    <a:pt x="1290461" y="3512011"/>
                  </a:lnTo>
                  <a:lnTo>
                    <a:pt x="1257098" y="3563504"/>
                  </a:lnTo>
                  <a:lnTo>
                    <a:pt x="1224121" y="3615269"/>
                  </a:lnTo>
                  <a:lnTo>
                    <a:pt x="1191534" y="3667304"/>
                  </a:lnTo>
                  <a:lnTo>
                    <a:pt x="1159337" y="3719608"/>
                  </a:lnTo>
                  <a:lnTo>
                    <a:pt x="1127534" y="3772178"/>
                  </a:lnTo>
                  <a:lnTo>
                    <a:pt x="1096125" y="3825012"/>
                  </a:lnTo>
                  <a:lnTo>
                    <a:pt x="1065114" y="3878108"/>
                  </a:lnTo>
                  <a:lnTo>
                    <a:pt x="1034503" y="3931464"/>
                  </a:lnTo>
                  <a:lnTo>
                    <a:pt x="1004292" y="3985077"/>
                  </a:lnTo>
                  <a:lnTo>
                    <a:pt x="974485" y="4038947"/>
                  </a:lnTo>
                  <a:lnTo>
                    <a:pt x="945083" y="4093071"/>
                  </a:lnTo>
                  <a:lnTo>
                    <a:pt x="916089" y="4147446"/>
                  </a:lnTo>
                  <a:lnTo>
                    <a:pt x="887504" y="4202071"/>
                  </a:lnTo>
                  <a:lnTo>
                    <a:pt x="859331" y="4256944"/>
                  </a:lnTo>
                  <a:lnTo>
                    <a:pt x="831572" y="4312063"/>
                  </a:lnTo>
                  <a:lnTo>
                    <a:pt x="804228" y="4367425"/>
                  </a:lnTo>
                  <a:lnTo>
                    <a:pt x="777301" y="4423029"/>
                  </a:lnTo>
                  <a:lnTo>
                    <a:pt x="750795" y="4478872"/>
                  </a:lnTo>
                  <a:lnTo>
                    <a:pt x="724710" y="4534953"/>
                  </a:lnTo>
                  <a:lnTo>
                    <a:pt x="699049" y="4591269"/>
                  </a:lnTo>
                  <a:lnTo>
                    <a:pt x="673814" y="4647818"/>
                  </a:lnTo>
                  <a:lnTo>
                    <a:pt x="649007" y="4704599"/>
                  </a:lnTo>
                  <a:lnTo>
                    <a:pt x="624630" y="4761609"/>
                  </a:lnTo>
                  <a:lnTo>
                    <a:pt x="600685" y="4818846"/>
                  </a:lnTo>
                  <a:lnTo>
                    <a:pt x="577174" y="4876309"/>
                  </a:lnTo>
                  <a:lnTo>
                    <a:pt x="554099" y="4933994"/>
                  </a:lnTo>
                  <a:lnTo>
                    <a:pt x="531462" y="4991901"/>
                  </a:lnTo>
                  <a:lnTo>
                    <a:pt x="509266" y="5050026"/>
                  </a:lnTo>
                  <a:lnTo>
                    <a:pt x="487512" y="5108369"/>
                  </a:lnTo>
                  <a:lnTo>
                    <a:pt x="466202" y="5166927"/>
                  </a:lnTo>
                  <a:lnTo>
                    <a:pt x="445338" y="5225697"/>
                  </a:lnTo>
                  <a:lnTo>
                    <a:pt x="424923" y="5284678"/>
                  </a:lnTo>
                  <a:lnTo>
                    <a:pt x="404958" y="5343869"/>
                  </a:lnTo>
                  <a:lnTo>
                    <a:pt x="385446" y="5403265"/>
                  </a:lnTo>
                  <a:lnTo>
                    <a:pt x="366389" y="5462867"/>
                  </a:lnTo>
                  <a:lnTo>
                    <a:pt x="347788" y="5522671"/>
                  </a:lnTo>
                  <a:lnTo>
                    <a:pt x="329645" y="5582676"/>
                  </a:lnTo>
                  <a:lnTo>
                    <a:pt x="311964" y="5642879"/>
                  </a:lnTo>
                  <a:lnTo>
                    <a:pt x="294745" y="5703279"/>
                  </a:lnTo>
                  <a:lnTo>
                    <a:pt x="277991" y="5763874"/>
                  </a:lnTo>
                  <a:lnTo>
                    <a:pt x="261703" y="5824660"/>
                  </a:lnTo>
                  <a:lnTo>
                    <a:pt x="245885" y="5885637"/>
                  </a:lnTo>
                  <a:lnTo>
                    <a:pt x="230538" y="5946803"/>
                  </a:lnTo>
                  <a:lnTo>
                    <a:pt x="215663" y="6008154"/>
                  </a:lnTo>
                  <a:lnTo>
                    <a:pt x="201264" y="6069690"/>
                  </a:lnTo>
                  <a:lnTo>
                    <a:pt x="187341" y="6131408"/>
                  </a:lnTo>
                  <a:lnTo>
                    <a:pt x="173898" y="6193306"/>
                  </a:lnTo>
                  <a:lnTo>
                    <a:pt x="160936" y="6255383"/>
                  </a:lnTo>
                  <a:lnTo>
                    <a:pt x="148457" y="6317635"/>
                  </a:lnTo>
                  <a:lnTo>
                    <a:pt x="136464" y="6380061"/>
                  </a:lnTo>
                  <a:lnTo>
                    <a:pt x="124958" y="6442659"/>
                  </a:lnTo>
                  <a:lnTo>
                    <a:pt x="113941" y="6505427"/>
                  </a:lnTo>
                  <a:lnTo>
                    <a:pt x="103416" y="6568363"/>
                  </a:lnTo>
                  <a:lnTo>
                    <a:pt x="93384" y="6631465"/>
                  </a:lnTo>
                  <a:lnTo>
                    <a:pt x="83847" y="6694730"/>
                  </a:lnTo>
                  <a:lnTo>
                    <a:pt x="74808" y="6758157"/>
                  </a:lnTo>
                  <a:lnTo>
                    <a:pt x="66269" y="6821744"/>
                  </a:lnTo>
                  <a:lnTo>
                    <a:pt x="58232" y="6885488"/>
                  </a:lnTo>
                  <a:lnTo>
                    <a:pt x="50698" y="6949388"/>
                  </a:lnTo>
                  <a:lnTo>
                    <a:pt x="43670" y="7013441"/>
                  </a:lnTo>
                  <a:lnTo>
                    <a:pt x="37149" y="7077646"/>
                  </a:lnTo>
                  <a:lnTo>
                    <a:pt x="31139" y="7142000"/>
                  </a:lnTo>
                  <a:lnTo>
                    <a:pt x="25640" y="7206502"/>
                  </a:lnTo>
                  <a:lnTo>
                    <a:pt x="20656" y="7271148"/>
                  </a:lnTo>
                  <a:lnTo>
                    <a:pt x="16187" y="7335938"/>
                  </a:lnTo>
                  <a:lnTo>
                    <a:pt x="12237" y="7400870"/>
                  </a:lnTo>
                  <a:lnTo>
                    <a:pt x="8806" y="7465940"/>
                  </a:lnTo>
                  <a:lnTo>
                    <a:pt x="5898" y="7531148"/>
                  </a:lnTo>
                  <a:lnTo>
                    <a:pt x="3514" y="7596490"/>
                  </a:lnTo>
                  <a:lnTo>
                    <a:pt x="1656" y="7661966"/>
                  </a:lnTo>
                  <a:lnTo>
                    <a:pt x="326" y="7727572"/>
                  </a:lnTo>
                  <a:lnTo>
                    <a:pt x="0" y="7754462"/>
                  </a:lnTo>
                  <a:lnTo>
                    <a:pt x="6700627" y="7754462"/>
                  </a:lnTo>
                  <a:lnTo>
                    <a:pt x="6700627" y="0"/>
                  </a:lnTo>
                  <a:close/>
                </a:path>
              </a:pathLst>
            </a:custGeom>
            <a:solidFill>
              <a:srgbClr val="6339E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579" name="Google Shape;579;p103"/>
            <p:cNvSpPr/>
            <p:nvPr/>
          </p:nvSpPr>
          <p:spPr>
            <a:xfrm>
              <a:off x="13402733" y="0"/>
              <a:ext cx="6701790" cy="3979545"/>
            </a:xfrm>
            <a:custGeom>
              <a:avLst/>
              <a:gdLst/>
              <a:ahLst/>
              <a:cxnLst/>
              <a:rect l="l" t="t" r="r" b="b"/>
              <a:pathLst>
                <a:path w="6701790" h="3979545" extrusionOk="0">
                  <a:moveTo>
                    <a:pt x="0" y="0"/>
                  </a:moveTo>
                  <a:lnTo>
                    <a:pt x="6701366" y="0"/>
                  </a:lnTo>
                  <a:lnTo>
                    <a:pt x="6701366" y="3978936"/>
                  </a:lnTo>
                  <a:lnTo>
                    <a:pt x="0" y="39789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339E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580" name="Google Shape;580;p103"/>
            <p:cNvSpPr/>
            <p:nvPr/>
          </p:nvSpPr>
          <p:spPr>
            <a:xfrm>
              <a:off x="18125102" y="124"/>
              <a:ext cx="1979294" cy="3978910"/>
            </a:xfrm>
            <a:custGeom>
              <a:avLst/>
              <a:gdLst/>
              <a:ahLst/>
              <a:cxnLst/>
              <a:rect l="l" t="t" r="r" b="b"/>
              <a:pathLst>
                <a:path w="1979294" h="3978910" extrusionOk="0">
                  <a:moveTo>
                    <a:pt x="1978996" y="0"/>
                  </a:moveTo>
                  <a:lnTo>
                    <a:pt x="1893076" y="2169"/>
                  </a:lnTo>
                  <a:lnTo>
                    <a:pt x="1845318" y="5017"/>
                  </a:lnTo>
                  <a:lnTo>
                    <a:pt x="1797869" y="8982"/>
                  </a:lnTo>
                  <a:lnTo>
                    <a:pt x="1750742" y="14051"/>
                  </a:lnTo>
                  <a:lnTo>
                    <a:pt x="1703950" y="20210"/>
                  </a:lnTo>
                  <a:lnTo>
                    <a:pt x="1657506" y="27447"/>
                  </a:lnTo>
                  <a:lnTo>
                    <a:pt x="1611423" y="35748"/>
                  </a:lnTo>
                  <a:lnTo>
                    <a:pt x="1565714" y="45101"/>
                  </a:lnTo>
                  <a:lnTo>
                    <a:pt x="1520393" y="55492"/>
                  </a:lnTo>
                  <a:lnTo>
                    <a:pt x="1475471" y="66909"/>
                  </a:lnTo>
                  <a:lnTo>
                    <a:pt x="1430963" y="79339"/>
                  </a:lnTo>
                  <a:lnTo>
                    <a:pt x="1386881" y="92768"/>
                  </a:lnTo>
                  <a:lnTo>
                    <a:pt x="1343239" y="107183"/>
                  </a:lnTo>
                  <a:lnTo>
                    <a:pt x="1300049" y="122572"/>
                  </a:lnTo>
                  <a:lnTo>
                    <a:pt x="1257324" y="138921"/>
                  </a:lnTo>
                  <a:lnTo>
                    <a:pt x="1215077" y="156217"/>
                  </a:lnTo>
                  <a:lnTo>
                    <a:pt x="1173322" y="174448"/>
                  </a:lnTo>
                  <a:lnTo>
                    <a:pt x="1132072" y="193600"/>
                  </a:lnTo>
                  <a:lnTo>
                    <a:pt x="1091338" y="213660"/>
                  </a:lnTo>
                  <a:lnTo>
                    <a:pt x="1051136" y="234616"/>
                  </a:lnTo>
                  <a:lnTo>
                    <a:pt x="1011477" y="256454"/>
                  </a:lnTo>
                  <a:lnTo>
                    <a:pt x="972374" y="279160"/>
                  </a:lnTo>
                  <a:lnTo>
                    <a:pt x="933841" y="302724"/>
                  </a:lnTo>
                  <a:lnTo>
                    <a:pt x="895890" y="327130"/>
                  </a:lnTo>
                  <a:lnTo>
                    <a:pt x="858535" y="352366"/>
                  </a:lnTo>
                  <a:lnTo>
                    <a:pt x="821789" y="378419"/>
                  </a:lnTo>
                  <a:lnTo>
                    <a:pt x="785665" y="405277"/>
                  </a:lnTo>
                  <a:lnTo>
                    <a:pt x="750175" y="432925"/>
                  </a:lnTo>
                  <a:lnTo>
                    <a:pt x="715333" y="461352"/>
                  </a:lnTo>
                  <a:lnTo>
                    <a:pt x="681151" y="490543"/>
                  </a:lnTo>
                  <a:lnTo>
                    <a:pt x="647643" y="520487"/>
                  </a:lnTo>
                  <a:lnTo>
                    <a:pt x="614823" y="551169"/>
                  </a:lnTo>
                  <a:lnTo>
                    <a:pt x="582702" y="582577"/>
                  </a:lnTo>
                  <a:lnTo>
                    <a:pt x="551294" y="614698"/>
                  </a:lnTo>
                  <a:lnTo>
                    <a:pt x="520611" y="647519"/>
                  </a:lnTo>
                  <a:lnTo>
                    <a:pt x="490668" y="681026"/>
                  </a:lnTo>
                  <a:lnTo>
                    <a:pt x="461477" y="715208"/>
                  </a:lnTo>
                  <a:lnTo>
                    <a:pt x="433050" y="750050"/>
                  </a:lnTo>
                  <a:lnTo>
                    <a:pt x="405402" y="785540"/>
                  </a:lnTo>
                  <a:lnTo>
                    <a:pt x="378544" y="821664"/>
                  </a:lnTo>
                  <a:lnTo>
                    <a:pt x="352491" y="858411"/>
                  </a:lnTo>
                  <a:lnTo>
                    <a:pt x="327255" y="895766"/>
                  </a:lnTo>
                  <a:lnTo>
                    <a:pt x="302848" y="933716"/>
                  </a:lnTo>
                  <a:lnTo>
                    <a:pt x="279285" y="972249"/>
                  </a:lnTo>
                  <a:lnTo>
                    <a:pt x="256578" y="1011352"/>
                  </a:lnTo>
                  <a:lnTo>
                    <a:pt x="234741" y="1051011"/>
                  </a:lnTo>
                  <a:lnTo>
                    <a:pt x="213785" y="1091214"/>
                  </a:lnTo>
                  <a:lnTo>
                    <a:pt x="193725" y="1131947"/>
                  </a:lnTo>
                  <a:lnTo>
                    <a:pt x="174573" y="1173198"/>
                  </a:lnTo>
                  <a:lnTo>
                    <a:pt x="156342" y="1214953"/>
                  </a:lnTo>
                  <a:lnTo>
                    <a:pt x="139045" y="1257199"/>
                  </a:lnTo>
                  <a:lnTo>
                    <a:pt x="122696" y="1299924"/>
                  </a:lnTo>
                  <a:lnTo>
                    <a:pt x="107308" y="1343114"/>
                  </a:lnTo>
                  <a:lnTo>
                    <a:pt x="92892" y="1386757"/>
                  </a:lnTo>
                  <a:lnTo>
                    <a:pt x="79463" y="1430838"/>
                  </a:lnTo>
                  <a:lnTo>
                    <a:pt x="67034" y="1475346"/>
                  </a:lnTo>
                  <a:lnTo>
                    <a:pt x="55617" y="1520268"/>
                  </a:lnTo>
                  <a:lnTo>
                    <a:pt x="45226" y="1565589"/>
                  </a:lnTo>
                  <a:lnTo>
                    <a:pt x="35873" y="1611298"/>
                  </a:lnTo>
                  <a:lnTo>
                    <a:pt x="27571" y="1657381"/>
                  </a:lnTo>
                  <a:lnTo>
                    <a:pt x="20334" y="1703825"/>
                  </a:lnTo>
                  <a:lnTo>
                    <a:pt x="14175" y="1750617"/>
                  </a:lnTo>
                  <a:lnTo>
                    <a:pt x="9107" y="1797744"/>
                  </a:lnTo>
                  <a:lnTo>
                    <a:pt x="5142" y="1845193"/>
                  </a:lnTo>
                  <a:lnTo>
                    <a:pt x="2294" y="1892952"/>
                  </a:lnTo>
                  <a:lnTo>
                    <a:pt x="575" y="1941006"/>
                  </a:lnTo>
                  <a:lnTo>
                    <a:pt x="0" y="1989343"/>
                  </a:lnTo>
                  <a:lnTo>
                    <a:pt x="575" y="2037680"/>
                  </a:lnTo>
                  <a:lnTo>
                    <a:pt x="2294" y="2085734"/>
                  </a:lnTo>
                  <a:lnTo>
                    <a:pt x="5142" y="2133493"/>
                  </a:lnTo>
                  <a:lnTo>
                    <a:pt x="9107" y="2180942"/>
                  </a:lnTo>
                  <a:lnTo>
                    <a:pt x="14175" y="2228069"/>
                  </a:lnTo>
                  <a:lnTo>
                    <a:pt x="20334" y="2274861"/>
                  </a:lnTo>
                  <a:lnTo>
                    <a:pt x="27571" y="2321305"/>
                  </a:lnTo>
                  <a:lnTo>
                    <a:pt x="35873" y="2367388"/>
                  </a:lnTo>
                  <a:lnTo>
                    <a:pt x="45226" y="2413097"/>
                  </a:lnTo>
                  <a:lnTo>
                    <a:pt x="55617" y="2458418"/>
                  </a:lnTo>
                  <a:lnTo>
                    <a:pt x="67034" y="2503340"/>
                  </a:lnTo>
                  <a:lnTo>
                    <a:pt x="79463" y="2547848"/>
                  </a:lnTo>
                  <a:lnTo>
                    <a:pt x="92892" y="2591929"/>
                  </a:lnTo>
                  <a:lnTo>
                    <a:pt x="107308" y="2635572"/>
                  </a:lnTo>
                  <a:lnTo>
                    <a:pt x="122696" y="2678762"/>
                  </a:lnTo>
                  <a:lnTo>
                    <a:pt x="139045" y="2721487"/>
                  </a:lnTo>
                  <a:lnTo>
                    <a:pt x="156342" y="2763733"/>
                  </a:lnTo>
                  <a:lnTo>
                    <a:pt x="174573" y="2805488"/>
                  </a:lnTo>
                  <a:lnTo>
                    <a:pt x="193725" y="2846739"/>
                  </a:lnTo>
                  <a:lnTo>
                    <a:pt x="213785" y="2887472"/>
                  </a:lnTo>
                  <a:lnTo>
                    <a:pt x="234741" y="2927675"/>
                  </a:lnTo>
                  <a:lnTo>
                    <a:pt x="256578" y="2967334"/>
                  </a:lnTo>
                  <a:lnTo>
                    <a:pt x="279285" y="3006437"/>
                  </a:lnTo>
                  <a:lnTo>
                    <a:pt x="302848" y="3044970"/>
                  </a:lnTo>
                  <a:lnTo>
                    <a:pt x="327255" y="3082920"/>
                  </a:lnTo>
                  <a:lnTo>
                    <a:pt x="352491" y="3120275"/>
                  </a:lnTo>
                  <a:lnTo>
                    <a:pt x="378544" y="3157022"/>
                  </a:lnTo>
                  <a:lnTo>
                    <a:pt x="405402" y="3193146"/>
                  </a:lnTo>
                  <a:lnTo>
                    <a:pt x="433050" y="3228636"/>
                  </a:lnTo>
                  <a:lnTo>
                    <a:pt x="461477" y="3263478"/>
                  </a:lnTo>
                  <a:lnTo>
                    <a:pt x="490668" y="3297660"/>
                  </a:lnTo>
                  <a:lnTo>
                    <a:pt x="520611" y="3331167"/>
                  </a:lnTo>
                  <a:lnTo>
                    <a:pt x="551294" y="3363988"/>
                  </a:lnTo>
                  <a:lnTo>
                    <a:pt x="582702" y="3396109"/>
                  </a:lnTo>
                  <a:lnTo>
                    <a:pt x="614823" y="3427517"/>
                  </a:lnTo>
                  <a:lnTo>
                    <a:pt x="647643" y="3458199"/>
                  </a:lnTo>
                  <a:lnTo>
                    <a:pt x="681151" y="3488143"/>
                  </a:lnTo>
                  <a:lnTo>
                    <a:pt x="715333" y="3517334"/>
                  </a:lnTo>
                  <a:lnTo>
                    <a:pt x="750175" y="3545761"/>
                  </a:lnTo>
                  <a:lnTo>
                    <a:pt x="785665" y="3573409"/>
                  </a:lnTo>
                  <a:lnTo>
                    <a:pt x="821789" y="3600267"/>
                  </a:lnTo>
                  <a:lnTo>
                    <a:pt x="858535" y="3626320"/>
                  </a:lnTo>
                  <a:lnTo>
                    <a:pt x="895890" y="3651556"/>
                  </a:lnTo>
                  <a:lnTo>
                    <a:pt x="933841" y="3675962"/>
                  </a:lnTo>
                  <a:lnTo>
                    <a:pt x="972374" y="3699525"/>
                  </a:lnTo>
                  <a:lnTo>
                    <a:pt x="1011477" y="3722232"/>
                  </a:lnTo>
                  <a:lnTo>
                    <a:pt x="1051136" y="3744070"/>
                  </a:lnTo>
                  <a:lnTo>
                    <a:pt x="1091338" y="3765026"/>
                  </a:lnTo>
                  <a:lnTo>
                    <a:pt x="1132072" y="3785086"/>
                  </a:lnTo>
                  <a:lnTo>
                    <a:pt x="1173322" y="3804238"/>
                  </a:lnTo>
                  <a:lnTo>
                    <a:pt x="1215077" y="3822469"/>
                  </a:lnTo>
                  <a:lnTo>
                    <a:pt x="1257324" y="3839765"/>
                  </a:lnTo>
                  <a:lnTo>
                    <a:pt x="1300049" y="3856114"/>
                  </a:lnTo>
                  <a:lnTo>
                    <a:pt x="1343239" y="3871503"/>
                  </a:lnTo>
                  <a:lnTo>
                    <a:pt x="1386881" y="3885918"/>
                  </a:lnTo>
                  <a:lnTo>
                    <a:pt x="1430963" y="3899347"/>
                  </a:lnTo>
                  <a:lnTo>
                    <a:pt x="1475471" y="3911777"/>
                  </a:lnTo>
                  <a:lnTo>
                    <a:pt x="1520393" y="3923194"/>
                  </a:lnTo>
                  <a:lnTo>
                    <a:pt x="1565714" y="3933585"/>
                  </a:lnTo>
                  <a:lnTo>
                    <a:pt x="1611423" y="3942938"/>
                  </a:lnTo>
                  <a:lnTo>
                    <a:pt x="1657506" y="3951239"/>
                  </a:lnTo>
                  <a:lnTo>
                    <a:pt x="1703950" y="3958476"/>
                  </a:lnTo>
                  <a:lnTo>
                    <a:pt x="1750742" y="3964635"/>
                  </a:lnTo>
                  <a:lnTo>
                    <a:pt x="1797869" y="3969704"/>
                  </a:lnTo>
                  <a:lnTo>
                    <a:pt x="1845318" y="3973669"/>
                  </a:lnTo>
                  <a:lnTo>
                    <a:pt x="1893076" y="3976517"/>
                  </a:lnTo>
                  <a:lnTo>
                    <a:pt x="1941131" y="3978235"/>
                  </a:lnTo>
                  <a:lnTo>
                    <a:pt x="1978996" y="3978686"/>
                  </a:lnTo>
                  <a:lnTo>
                    <a:pt x="1978996" y="0"/>
                  </a:lnTo>
                  <a:close/>
                </a:path>
              </a:pathLst>
            </a:custGeom>
            <a:solidFill>
              <a:srgbClr val="8973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</p:grpSp>
      <p:sp>
        <p:nvSpPr>
          <p:cNvPr id="581" name="Google Shape;581;p103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82" name="Google Shape;582;p103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83" name="Google Shape;583;p103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84" name="Google Shape;584;p103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585" name="Google Shape;585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9" y="326028"/>
            <a:ext cx="960446" cy="174608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103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103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103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103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103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 b="0" i="0" u="none" strike="noStrike" cap="non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Google Shape;768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112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70" name="Google Shape;770;p112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112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112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112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112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75" name="Google Shape;775;p112"/>
          <p:cNvSpPr txBox="1"/>
          <p:nvPr/>
        </p:nvSpPr>
        <p:spPr>
          <a:xfrm>
            <a:off x="450557" y="977250"/>
            <a:ext cx="7254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Метрики монетизации</a:t>
            </a:r>
            <a:endParaRPr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76" name="Google Shape;776;p112"/>
          <p:cNvSpPr txBox="1"/>
          <p:nvPr/>
        </p:nvSpPr>
        <p:spPr>
          <a:xfrm>
            <a:off x="5348825" y="1614450"/>
            <a:ext cx="2628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latin typeface="IBM Plex Sans"/>
                <a:ea typeface="IBM Plex Sans"/>
                <a:cs typeface="IBM Plex Sans"/>
                <a:sym typeface="IBM Plex Sans"/>
              </a:rPr>
              <a:t>Доход, приносимый пользователем за время его жизни в продукте</a:t>
            </a:r>
            <a:endParaRPr sz="1200" b="1" i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77" name="Google Shape;777;p112"/>
          <p:cNvSpPr/>
          <p:nvPr/>
        </p:nvSpPr>
        <p:spPr>
          <a:xfrm>
            <a:off x="1210875" y="2778074"/>
            <a:ext cx="305787" cy="1658303"/>
          </a:xfrm>
          <a:custGeom>
            <a:avLst/>
            <a:gdLst/>
            <a:ahLst/>
            <a:cxnLst/>
            <a:rect l="l" t="t" r="r" b="b"/>
            <a:pathLst>
              <a:path w="446405" h="2211070" extrusionOk="0">
                <a:moveTo>
                  <a:pt x="0" y="0"/>
                </a:moveTo>
                <a:lnTo>
                  <a:pt x="1144" y="57545"/>
                </a:lnTo>
                <a:lnTo>
                  <a:pt x="4514" y="114893"/>
                </a:lnTo>
                <a:lnTo>
                  <a:pt x="10012" y="171841"/>
                </a:lnTo>
                <a:lnTo>
                  <a:pt x="17541" y="228191"/>
                </a:lnTo>
                <a:lnTo>
                  <a:pt x="27006" y="283742"/>
                </a:lnTo>
                <a:lnTo>
                  <a:pt x="38308" y="338294"/>
                </a:lnTo>
                <a:lnTo>
                  <a:pt x="51352" y="391647"/>
                </a:lnTo>
                <a:lnTo>
                  <a:pt x="66040" y="443601"/>
                </a:lnTo>
                <a:lnTo>
                  <a:pt x="82276" y="493956"/>
                </a:lnTo>
                <a:lnTo>
                  <a:pt x="99963" y="542513"/>
                </a:lnTo>
                <a:lnTo>
                  <a:pt x="119005" y="589070"/>
                </a:lnTo>
                <a:lnTo>
                  <a:pt x="139304" y="633428"/>
                </a:lnTo>
                <a:lnTo>
                  <a:pt x="160764" y="675387"/>
                </a:lnTo>
                <a:lnTo>
                  <a:pt x="183289" y="714747"/>
                </a:lnTo>
                <a:lnTo>
                  <a:pt x="206781" y="751307"/>
                </a:lnTo>
                <a:lnTo>
                  <a:pt x="231143" y="784869"/>
                </a:lnTo>
                <a:lnTo>
                  <a:pt x="256280" y="815231"/>
                </a:lnTo>
                <a:lnTo>
                  <a:pt x="308488" y="865558"/>
                </a:lnTo>
                <a:lnTo>
                  <a:pt x="362631" y="900687"/>
                </a:lnTo>
                <a:lnTo>
                  <a:pt x="417936" y="919018"/>
                </a:lnTo>
                <a:lnTo>
                  <a:pt x="445782" y="921384"/>
                </a:lnTo>
              </a:path>
              <a:path w="446405" h="2211070" extrusionOk="0">
                <a:moveTo>
                  <a:pt x="0" y="54863"/>
                </a:moveTo>
                <a:lnTo>
                  <a:pt x="300" y="123660"/>
                </a:lnTo>
                <a:lnTo>
                  <a:pt x="1193" y="192395"/>
                </a:lnTo>
                <a:lnTo>
                  <a:pt x="2666" y="261005"/>
                </a:lnTo>
                <a:lnTo>
                  <a:pt x="4705" y="329429"/>
                </a:lnTo>
                <a:lnTo>
                  <a:pt x="7299" y="397604"/>
                </a:lnTo>
                <a:lnTo>
                  <a:pt x="10433" y="465467"/>
                </a:lnTo>
                <a:lnTo>
                  <a:pt x="14096" y="532957"/>
                </a:lnTo>
                <a:lnTo>
                  <a:pt x="18274" y="600011"/>
                </a:lnTo>
                <a:lnTo>
                  <a:pt x="22954" y="666567"/>
                </a:lnTo>
                <a:lnTo>
                  <a:pt x="28124" y="732562"/>
                </a:lnTo>
                <a:lnTo>
                  <a:pt x="33770" y="797935"/>
                </a:lnTo>
                <a:lnTo>
                  <a:pt x="39880" y="862622"/>
                </a:lnTo>
                <a:lnTo>
                  <a:pt x="46441" y="926562"/>
                </a:lnTo>
                <a:lnTo>
                  <a:pt x="53440" y="989692"/>
                </a:lnTo>
                <a:lnTo>
                  <a:pt x="60864" y="1051951"/>
                </a:lnTo>
                <a:lnTo>
                  <a:pt x="68700" y="1113274"/>
                </a:lnTo>
                <a:lnTo>
                  <a:pt x="76935" y="1173602"/>
                </a:lnTo>
                <a:lnTo>
                  <a:pt x="85557" y="1232870"/>
                </a:lnTo>
                <a:lnTo>
                  <a:pt x="94552" y="1291017"/>
                </a:lnTo>
                <a:lnTo>
                  <a:pt x="103909" y="1347980"/>
                </a:lnTo>
                <a:lnTo>
                  <a:pt x="113612" y="1403697"/>
                </a:lnTo>
                <a:lnTo>
                  <a:pt x="123651" y="1458107"/>
                </a:lnTo>
                <a:lnTo>
                  <a:pt x="134012" y="1511145"/>
                </a:lnTo>
                <a:lnTo>
                  <a:pt x="144682" y="1562751"/>
                </a:lnTo>
                <a:lnTo>
                  <a:pt x="155648" y="1612862"/>
                </a:lnTo>
                <a:lnTo>
                  <a:pt x="166897" y="1661415"/>
                </a:lnTo>
                <a:lnTo>
                  <a:pt x="178417" y="1708349"/>
                </a:lnTo>
                <a:lnTo>
                  <a:pt x="190195" y="1753600"/>
                </a:lnTo>
                <a:lnTo>
                  <a:pt x="202217" y="1797107"/>
                </a:lnTo>
                <a:lnTo>
                  <a:pt x="214472" y="1838808"/>
                </a:lnTo>
                <a:lnTo>
                  <a:pt x="226945" y="1878639"/>
                </a:lnTo>
                <a:lnTo>
                  <a:pt x="239624" y="1916540"/>
                </a:lnTo>
                <a:lnTo>
                  <a:pt x="252496" y="1952446"/>
                </a:lnTo>
                <a:lnTo>
                  <a:pt x="278769" y="2018029"/>
                </a:lnTo>
                <a:lnTo>
                  <a:pt x="305660" y="2074890"/>
                </a:lnTo>
                <a:lnTo>
                  <a:pt x="333067" y="2122531"/>
                </a:lnTo>
                <a:lnTo>
                  <a:pt x="360885" y="2160452"/>
                </a:lnTo>
                <a:lnTo>
                  <a:pt x="389013" y="2188156"/>
                </a:lnTo>
                <a:lnTo>
                  <a:pt x="431558" y="2209463"/>
                </a:lnTo>
                <a:lnTo>
                  <a:pt x="445782" y="2210917"/>
                </a:lnTo>
              </a:path>
            </a:pathLst>
          </a:custGeom>
          <a:noFill/>
          <a:ln w="9525" cap="flat" cmpd="sng">
            <a:solidFill>
              <a:srgbClr val="6D31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778" name="Google Shape;778;p112"/>
          <p:cNvGrpSpPr/>
          <p:nvPr/>
        </p:nvGrpSpPr>
        <p:grpSpPr>
          <a:xfrm>
            <a:off x="7676175" y="2359914"/>
            <a:ext cx="952281" cy="419059"/>
            <a:chOff x="10503407" y="2959607"/>
            <a:chExt cx="1455420" cy="638810"/>
          </a:xfrm>
        </p:grpSpPr>
        <p:sp>
          <p:nvSpPr>
            <p:cNvPr id="779" name="Google Shape;779;p112"/>
            <p:cNvSpPr/>
            <p:nvPr/>
          </p:nvSpPr>
          <p:spPr>
            <a:xfrm>
              <a:off x="10503407" y="2959607"/>
              <a:ext cx="1455420" cy="638810"/>
            </a:xfrm>
            <a:custGeom>
              <a:avLst/>
              <a:gdLst/>
              <a:ahLst/>
              <a:cxnLst/>
              <a:rect l="l" t="t" r="r" b="b"/>
              <a:pathLst>
                <a:path w="1455420" h="638810" extrusionOk="0">
                  <a:moveTo>
                    <a:pt x="1348994" y="0"/>
                  </a:moveTo>
                  <a:lnTo>
                    <a:pt x="106425" y="0"/>
                  </a:lnTo>
                  <a:lnTo>
                    <a:pt x="64990" y="8360"/>
                  </a:lnTo>
                  <a:lnTo>
                    <a:pt x="31162" y="31162"/>
                  </a:lnTo>
                  <a:lnTo>
                    <a:pt x="8360" y="64990"/>
                  </a:lnTo>
                  <a:lnTo>
                    <a:pt x="0" y="106425"/>
                  </a:lnTo>
                  <a:lnTo>
                    <a:pt x="0" y="532129"/>
                  </a:lnTo>
                  <a:lnTo>
                    <a:pt x="8360" y="573565"/>
                  </a:lnTo>
                  <a:lnTo>
                    <a:pt x="31162" y="607393"/>
                  </a:lnTo>
                  <a:lnTo>
                    <a:pt x="64990" y="630195"/>
                  </a:lnTo>
                  <a:lnTo>
                    <a:pt x="106425" y="638555"/>
                  </a:lnTo>
                  <a:lnTo>
                    <a:pt x="1348994" y="638555"/>
                  </a:lnTo>
                  <a:lnTo>
                    <a:pt x="1390429" y="630195"/>
                  </a:lnTo>
                  <a:lnTo>
                    <a:pt x="1424257" y="607393"/>
                  </a:lnTo>
                  <a:lnTo>
                    <a:pt x="1447059" y="573565"/>
                  </a:lnTo>
                  <a:lnTo>
                    <a:pt x="1455420" y="532129"/>
                  </a:lnTo>
                  <a:lnTo>
                    <a:pt x="1455420" y="106425"/>
                  </a:lnTo>
                  <a:lnTo>
                    <a:pt x="1447059" y="64990"/>
                  </a:lnTo>
                  <a:lnTo>
                    <a:pt x="1424257" y="31162"/>
                  </a:lnTo>
                  <a:lnTo>
                    <a:pt x="1390429" y="8360"/>
                  </a:lnTo>
                  <a:lnTo>
                    <a:pt x="1348994" y="0"/>
                  </a:lnTo>
                  <a:close/>
                </a:path>
              </a:pathLst>
            </a:custGeom>
            <a:solidFill>
              <a:srgbClr val="6E32E0"/>
            </a:solidFill>
            <a:ln w="9525" cap="flat" cmpd="sng">
              <a:solidFill>
                <a:srgbClr val="6D31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780" name="Google Shape;780;p112"/>
            <p:cNvSpPr/>
            <p:nvPr/>
          </p:nvSpPr>
          <p:spPr>
            <a:xfrm>
              <a:off x="10503407" y="2959607"/>
              <a:ext cx="1455420" cy="638810"/>
            </a:xfrm>
            <a:custGeom>
              <a:avLst/>
              <a:gdLst/>
              <a:ahLst/>
              <a:cxnLst/>
              <a:rect l="l" t="t" r="r" b="b"/>
              <a:pathLst>
                <a:path w="1455420" h="638810" extrusionOk="0">
                  <a:moveTo>
                    <a:pt x="0" y="106425"/>
                  </a:moveTo>
                  <a:lnTo>
                    <a:pt x="8360" y="64990"/>
                  </a:lnTo>
                  <a:lnTo>
                    <a:pt x="31162" y="31162"/>
                  </a:lnTo>
                  <a:lnTo>
                    <a:pt x="64990" y="8360"/>
                  </a:lnTo>
                  <a:lnTo>
                    <a:pt x="106425" y="0"/>
                  </a:lnTo>
                  <a:lnTo>
                    <a:pt x="1348994" y="0"/>
                  </a:lnTo>
                  <a:lnTo>
                    <a:pt x="1390429" y="8360"/>
                  </a:lnTo>
                  <a:lnTo>
                    <a:pt x="1424257" y="31162"/>
                  </a:lnTo>
                  <a:lnTo>
                    <a:pt x="1447059" y="64990"/>
                  </a:lnTo>
                  <a:lnTo>
                    <a:pt x="1455420" y="106425"/>
                  </a:lnTo>
                  <a:lnTo>
                    <a:pt x="1455420" y="532129"/>
                  </a:lnTo>
                  <a:lnTo>
                    <a:pt x="1447059" y="573565"/>
                  </a:lnTo>
                  <a:lnTo>
                    <a:pt x="1424257" y="607393"/>
                  </a:lnTo>
                  <a:lnTo>
                    <a:pt x="1390429" y="630195"/>
                  </a:lnTo>
                  <a:lnTo>
                    <a:pt x="1348994" y="638555"/>
                  </a:lnTo>
                  <a:lnTo>
                    <a:pt x="106425" y="638555"/>
                  </a:lnTo>
                  <a:lnTo>
                    <a:pt x="64990" y="630195"/>
                  </a:lnTo>
                  <a:lnTo>
                    <a:pt x="31162" y="607393"/>
                  </a:lnTo>
                  <a:lnTo>
                    <a:pt x="8360" y="573565"/>
                  </a:lnTo>
                  <a:lnTo>
                    <a:pt x="0" y="532129"/>
                  </a:lnTo>
                  <a:lnTo>
                    <a:pt x="0" y="106425"/>
                  </a:lnTo>
                  <a:close/>
                </a:path>
              </a:pathLst>
            </a:custGeom>
            <a:noFill/>
            <a:ln w="12175" cap="flat" cmpd="sng">
              <a:solidFill>
                <a:srgbClr val="6D31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781" name="Google Shape;781;p112"/>
          <p:cNvSpPr txBox="1"/>
          <p:nvPr/>
        </p:nvSpPr>
        <p:spPr>
          <a:xfrm>
            <a:off x="8084989" y="2450705"/>
            <a:ext cx="135600" cy="216900"/>
          </a:xfrm>
          <a:prstGeom prst="rect">
            <a:avLst/>
          </a:prstGeom>
          <a:noFill/>
          <a:ln w="9525" cap="flat" cmpd="sng">
            <a:solidFill>
              <a:srgbClr val="6D31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0000" rIns="0" bIns="0" anchor="t" anchorCtr="0">
            <a:no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…</a:t>
            </a:r>
            <a:endParaRPr sz="13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782" name="Google Shape;782;p112"/>
          <p:cNvGrpSpPr/>
          <p:nvPr/>
        </p:nvGrpSpPr>
        <p:grpSpPr>
          <a:xfrm>
            <a:off x="1152800" y="1537121"/>
            <a:ext cx="3916983" cy="1241849"/>
            <a:chOff x="533400" y="1705355"/>
            <a:chExt cx="5986525" cy="1893063"/>
          </a:xfrm>
        </p:grpSpPr>
        <p:sp>
          <p:nvSpPr>
            <p:cNvPr id="783" name="Google Shape;783;p112"/>
            <p:cNvSpPr/>
            <p:nvPr/>
          </p:nvSpPr>
          <p:spPr>
            <a:xfrm>
              <a:off x="4326635" y="1705355"/>
              <a:ext cx="2193290" cy="940435"/>
            </a:xfrm>
            <a:custGeom>
              <a:avLst/>
              <a:gdLst/>
              <a:ahLst/>
              <a:cxnLst/>
              <a:rect l="l" t="t" r="r" b="b"/>
              <a:pathLst>
                <a:path w="2193290" h="940435" extrusionOk="0">
                  <a:moveTo>
                    <a:pt x="2036317" y="0"/>
                  </a:moveTo>
                  <a:lnTo>
                    <a:pt x="156717" y="0"/>
                  </a:lnTo>
                  <a:lnTo>
                    <a:pt x="107159" y="7983"/>
                  </a:lnTo>
                  <a:lnTo>
                    <a:pt x="64136" y="30219"/>
                  </a:lnTo>
                  <a:lnTo>
                    <a:pt x="30219" y="64136"/>
                  </a:lnTo>
                  <a:lnTo>
                    <a:pt x="7983" y="107159"/>
                  </a:lnTo>
                  <a:lnTo>
                    <a:pt x="0" y="156718"/>
                  </a:lnTo>
                  <a:lnTo>
                    <a:pt x="0" y="783590"/>
                  </a:lnTo>
                  <a:lnTo>
                    <a:pt x="7983" y="833148"/>
                  </a:lnTo>
                  <a:lnTo>
                    <a:pt x="30219" y="876171"/>
                  </a:lnTo>
                  <a:lnTo>
                    <a:pt x="64136" y="910088"/>
                  </a:lnTo>
                  <a:lnTo>
                    <a:pt x="107159" y="932324"/>
                  </a:lnTo>
                  <a:lnTo>
                    <a:pt x="156717" y="940308"/>
                  </a:lnTo>
                  <a:lnTo>
                    <a:pt x="2036317" y="940308"/>
                  </a:lnTo>
                  <a:lnTo>
                    <a:pt x="2085876" y="932324"/>
                  </a:lnTo>
                  <a:lnTo>
                    <a:pt x="2128899" y="910088"/>
                  </a:lnTo>
                  <a:lnTo>
                    <a:pt x="2162816" y="876171"/>
                  </a:lnTo>
                  <a:lnTo>
                    <a:pt x="2185052" y="833148"/>
                  </a:lnTo>
                  <a:lnTo>
                    <a:pt x="2193036" y="783590"/>
                  </a:lnTo>
                  <a:lnTo>
                    <a:pt x="2193036" y="156718"/>
                  </a:lnTo>
                  <a:lnTo>
                    <a:pt x="2185052" y="107159"/>
                  </a:lnTo>
                  <a:lnTo>
                    <a:pt x="2162816" y="64136"/>
                  </a:lnTo>
                  <a:lnTo>
                    <a:pt x="2128899" y="30219"/>
                  </a:lnTo>
                  <a:lnTo>
                    <a:pt x="2085876" y="7983"/>
                  </a:lnTo>
                  <a:lnTo>
                    <a:pt x="2036317" y="0"/>
                  </a:lnTo>
                  <a:close/>
                </a:path>
              </a:pathLst>
            </a:custGeom>
            <a:solidFill>
              <a:srgbClr val="FA2B38"/>
            </a:solidFill>
            <a:ln w="9525" cap="flat" cmpd="sng">
              <a:solidFill>
                <a:srgbClr val="6D31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784" name="Google Shape;784;p112"/>
            <p:cNvSpPr/>
            <p:nvPr/>
          </p:nvSpPr>
          <p:spPr>
            <a:xfrm>
              <a:off x="4326635" y="1705355"/>
              <a:ext cx="2193290" cy="940435"/>
            </a:xfrm>
            <a:custGeom>
              <a:avLst/>
              <a:gdLst/>
              <a:ahLst/>
              <a:cxnLst/>
              <a:rect l="l" t="t" r="r" b="b"/>
              <a:pathLst>
                <a:path w="2193290" h="940435" extrusionOk="0">
                  <a:moveTo>
                    <a:pt x="0" y="156718"/>
                  </a:moveTo>
                  <a:lnTo>
                    <a:pt x="7983" y="107159"/>
                  </a:lnTo>
                  <a:lnTo>
                    <a:pt x="30219" y="64136"/>
                  </a:lnTo>
                  <a:lnTo>
                    <a:pt x="64136" y="30219"/>
                  </a:lnTo>
                  <a:lnTo>
                    <a:pt x="107159" y="7983"/>
                  </a:lnTo>
                  <a:lnTo>
                    <a:pt x="156717" y="0"/>
                  </a:lnTo>
                  <a:lnTo>
                    <a:pt x="2036317" y="0"/>
                  </a:lnTo>
                  <a:lnTo>
                    <a:pt x="2085876" y="7983"/>
                  </a:lnTo>
                  <a:lnTo>
                    <a:pt x="2128899" y="30219"/>
                  </a:lnTo>
                  <a:lnTo>
                    <a:pt x="2162816" y="64136"/>
                  </a:lnTo>
                  <a:lnTo>
                    <a:pt x="2185052" y="107159"/>
                  </a:lnTo>
                  <a:lnTo>
                    <a:pt x="2193036" y="156718"/>
                  </a:lnTo>
                  <a:lnTo>
                    <a:pt x="2193036" y="783590"/>
                  </a:lnTo>
                  <a:lnTo>
                    <a:pt x="2185052" y="833148"/>
                  </a:lnTo>
                  <a:lnTo>
                    <a:pt x="2162816" y="876171"/>
                  </a:lnTo>
                  <a:lnTo>
                    <a:pt x="2128899" y="910088"/>
                  </a:lnTo>
                  <a:lnTo>
                    <a:pt x="2085876" y="932324"/>
                  </a:lnTo>
                  <a:lnTo>
                    <a:pt x="2036317" y="940308"/>
                  </a:lnTo>
                  <a:lnTo>
                    <a:pt x="156717" y="940308"/>
                  </a:lnTo>
                  <a:lnTo>
                    <a:pt x="107159" y="932324"/>
                  </a:lnTo>
                  <a:lnTo>
                    <a:pt x="64136" y="910088"/>
                  </a:lnTo>
                  <a:lnTo>
                    <a:pt x="30219" y="876171"/>
                  </a:lnTo>
                  <a:lnTo>
                    <a:pt x="7983" y="833148"/>
                  </a:lnTo>
                  <a:lnTo>
                    <a:pt x="0" y="783590"/>
                  </a:lnTo>
                  <a:lnTo>
                    <a:pt x="0" y="156718"/>
                  </a:lnTo>
                  <a:close/>
                </a:path>
              </a:pathLst>
            </a:custGeom>
            <a:noFill/>
            <a:ln w="12175" cap="flat" cmpd="sng">
              <a:solidFill>
                <a:srgbClr val="6D31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785" name="Google Shape;785;p112"/>
            <p:cNvSpPr/>
            <p:nvPr/>
          </p:nvSpPr>
          <p:spPr>
            <a:xfrm>
              <a:off x="533400" y="2959608"/>
              <a:ext cx="2171700" cy="638810"/>
            </a:xfrm>
            <a:custGeom>
              <a:avLst/>
              <a:gdLst/>
              <a:ahLst/>
              <a:cxnLst/>
              <a:rect l="l" t="t" r="r" b="b"/>
              <a:pathLst>
                <a:path w="2171700" h="638810" extrusionOk="0">
                  <a:moveTo>
                    <a:pt x="2065274" y="0"/>
                  </a:moveTo>
                  <a:lnTo>
                    <a:pt x="106426" y="0"/>
                  </a:lnTo>
                  <a:lnTo>
                    <a:pt x="65000" y="8360"/>
                  </a:lnTo>
                  <a:lnTo>
                    <a:pt x="31172" y="31162"/>
                  </a:lnTo>
                  <a:lnTo>
                    <a:pt x="8363" y="64990"/>
                  </a:lnTo>
                  <a:lnTo>
                    <a:pt x="0" y="106425"/>
                  </a:lnTo>
                  <a:lnTo>
                    <a:pt x="0" y="532129"/>
                  </a:lnTo>
                  <a:lnTo>
                    <a:pt x="8363" y="573565"/>
                  </a:lnTo>
                  <a:lnTo>
                    <a:pt x="31172" y="607393"/>
                  </a:lnTo>
                  <a:lnTo>
                    <a:pt x="65000" y="630195"/>
                  </a:lnTo>
                  <a:lnTo>
                    <a:pt x="106426" y="638555"/>
                  </a:lnTo>
                  <a:lnTo>
                    <a:pt x="2065274" y="638555"/>
                  </a:lnTo>
                  <a:lnTo>
                    <a:pt x="2106709" y="630195"/>
                  </a:lnTo>
                  <a:lnTo>
                    <a:pt x="2140537" y="607393"/>
                  </a:lnTo>
                  <a:lnTo>
                    <a:pt x="2163339" y="573565"/>
                  </a:lnTo>
                  <a:lnTo>
                    <a:pt x="2171700" y="532129"/>
                  </a:lnTo>
                  <a:lnTo>
                    <a:pt x="2171700" y="106425"/>
                  </a:lnTo>
                  <a:lnTo>
                    <a:pt x="2163339" y="64990"/>
                  </a:lnTo>
                  <a:lnTo>
                    <a:pt x="2140537" y="31162"/>
                  </a:lnTo>
                  <a:lnTo>
                    <a:pt x="2106709" y="8360"/>
                  </a:lnTo>
                  <a:lnTo>
                    <a:pt x="2065274" y="0"/>
                  </a:lnTo>
                  <a:close/>
                </a:path>
              </a:pathLst>
            </a:custGeom>
            <a:solidFill>
              <a:srgbClr val="6E32E0"/>
            </a:solidFill>
            <a:ln w="9525" cap="flat" cmpd="sng">
              <a:solidFill>
                <a:srgbClr val="6D31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786" name="Google Shape;786;p112"/>
            <p:cNvSpPr/>
            <p:nvPr/>
          </p:nvSpPr>
          <p:spPr>
            <a:xfrm>
              <a:off x="533400" y="2959608"/>
              <a:ext cx="2171700" cy="638810"/>
            </a:xfrm>
            <a:custGeom>
              <a:avLst/>
              <a:gdLst/>
              <a:ahLst/>
              <a:cxnLst/>
              <a:rect l="l" t="t" r="r" b="b"/>
              <a:pathLst>
                <a:path w="2171700" h="638810" extrusionOk="0">
                  <a:moveTo>
                    <a:pt x="0" y="106425"/>
                  </a:moveTo>
                  <a:lnTo>
                    <a:pt x="8363" y="64990"/>
                  </a:lnTo>
                  <a:lnTo>
                    <a:pt x="31172" y="31162"/>
                  </a:lnTo>
                  <a:lnTo>
                    <a:pt x="65000" y="8360"/>
                  </a:lnTo>
                  <a:lnTo>
                    <a:pt x="106426" y="0"/>
                  </a:lnTo>
                  <a:lnTo>
                    <a:pt x="2065274" y="0"/>
                  </a:lnTo>
                  <a:lnTo>
                    <a:pt x="2106709" y="8360"/>
                  </a:lnTo>
                  <a:lnTo>
                    <a:pt x="2140537" y="31162"/>
                  </a:lnTo>
                  <a:lnTo>
                    <a:pt x="2163339" y="64990"/>
                  </a:lnTo>
                  <a:lnTo>
                    <a:pt x="2171700" y="106425"/>
                  </a:lnTo>
                  <a:lnTo>
                    <a:pt x="2171700" y="532129"/>
                  </a:lnTo>
                  <a:lnTo>
                    <a:pt x="2163339" y="573565"/>
                  </a:lnTo>
                  <a:lnTo>
                    <a:pt x="2140537" y="607393"/>
                  </a:lnTo>
                  <a:lnTo>
                    <a:pt x="2106709" y="630195"/>
                  </a:lnTo>
                  <a:lnTo>
                    <a:pt x="2065274" y="638555"/>
                  </a:lnTo>
                  <a:lnTo>
                    <a:pt x="106426" y="638555"/>
                  </a:lnTo>
                  <a:lnTo>
                    <a:pt x="65000" y="630195"/>
                  </a:lnTo>
                  <a:lnTo>
                    <a:pt x="31172" y="607393"/>
                  </a:lnTo>
                  <a:lnTo>
                    <a:pt x="8363" y="573565"/>
                  </a:lnTo>
                  <a:lnTo>
                    <a:pt x="0" y="532129"/>
                  </a:lnTo>
                  <a:lnTo>
                    <a:pt x="0" y="106425"/>
                  </a:lnTo>
                  <a:close/>
                </a:path>
              </a:pathLst>
            </a:custGeom>
            <a:noFill/>
            <a:ln w="12175" cap="flat" cmpd="sng">
              <a:solidFill>
                <a:srgbClr val="6D31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787" name="Google Shape;787;p112"/>
          <p:cNvSpPr txBox="1"/>
          <p:nvPr/>
        </p:nvSpPr>
        <p:spPr>
          <a:xfrm>
            <a:off x="1569794" y="2450695"/>
            <a:ext cx="498000" cy="216900"/>
          </a:xfrm>
          <a:prstGeom prst="rect">
            <a:avLst/>
          </a:prstGeom>
          <a:noFill/>
          <a:ln w="9525" cap="flat" cmpd="sng">
            <a:solidFill>
              <a:srgbClr val="6D31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0000" rIns="0" bIns="0" anchor="t" anchorCtr="0">
            <a:no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ARPU</a:t>
            </a:r>
            <a:endParaRPr sz="13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788" name="Google Shape;788;p112"/>
          <p:cNvGrpSpPr/>
          <p:nvPr/>
        </p:nvGrpSpPr>
        <p:grpSpPr>
          <a:xfrm>
            <a:off x="1516761" y="3155709"/>
            <a:ext cx="1056982" cy="1264843"/>
            <a:chOff x="1089660" y="4172711"/>
            <a:chExt cx="1615439" cy="1928114"/>
          </a:xfrm>
        </p:grpSpPr>
        <p:sp>
          <p:nvSpPr>
            <p:cNvPr id="789" name="Google Shape;789;p112"/>
            <p:cNvSpPr/>
            <p:nvPr/>
          </p:nvSpPr>
          <p:spPr>
            <a:xfrm>
              <a:off x="1089660" y="4172711"/>
              <a:ext cx="1615439" cy="640079"/>
            </a:xfrm>
            <a:custGeom>
              <a:avLst/>
              <a:gdLst/>
              <a:ahLst/>
              <a:cxnLst/>
              <a:rect l="l" t="t" r="r" b="b"/>
              <a:pathLst>
                <a:path w="1615439" h="640079" extrusionOk="0">
                  <a:moveTo>
                    <a:pt x="1508760" y="0"/>
                  </a:moveTo>
                  <a:lnTo>
                    <a:pt x="106680" y="0"/>
                  </a:lnTo>
                  <a:lnTo>
                    <a:pt x="65156" y="8381"/>
                  </a:lnTo>
                  <a:lnTo>
                    <a:pt x="31246" y="31242"/>
                  </a:lnTo>
                  <a:lnTo>
                    <a:pt x="8383" y="65150"/>
                  </a:lnTo>
                  <a:lnTo>
                    <a:pt x="0" y="106680"/>
                  </a:lnTo>
                  <a:lnTo>
                    <a:pt x="0" y="533400"/>
                  </a:lnTo>
                  <a:lnTo>
                    <a:pt x="8383" y="574928"/>
                  </a:lnTo>
                  <a:lnTo>
                    <a:pt x="31246" y="608838"/>
                  </a:lnTo>
                  <a:lnTo>
                    <a:pt x="65156" y="631698"/>
                  </a:lnTo>
                  <a:lnTo>
                    <a:pt x="106680" y="640080"/>
                  </a:lnTo>
                  <a:lnTo>
                    <a:pt x="1508760" y="640080"/>
                  </a:lnTo>
                  <a:lnTo>
                    <a:pt x="1550289" y="631698"/>
                  </a:lnTo>
                  <a:lnTo>
                    <a:pt x="1584198" y="608838"/>
                  </a:lnTo>
                  <a:lnTo>
                    <a:pt x="1607058" y="574928"/>
                  </a:lnTo>
                  <a:lnTo>
                    <a:pt x="1615440" y="533400"/>
                  </a:lnTo>
                  <a:lnTo>
                    <a:pt x="1615440" y="106680"/>
                  </a:lnTo>
                  <a:lnTo>
                    <a:pt x="1607058" y="65150"/>
                  </a:lnTo>
                  <a:lnTo>
                    <a:pt x="1584198" y="31242"/>
                  </a:lnTo>
                  <a:lnTo>
                    <a:pt x="1550289" y="8381"/>
                  </a:lnTo>
                  <a:lnTo>
                    <a:pt x="1508760" y="0"/>
                  </a:lnTo>
                  <a:close/>
                </a:path>
              </a:pathLst>
            </a:custGeom>
            <a:solidFill>
              <a:srgbClr val="6E32E0"/>
            </a:solidFill>
            <a:ln w="9525" cap="flat" cmpd="sng">
              <a:solidFill>
                <a:srgbClr val="6D31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790" name="Google Shape;790;p112"/>
            <p:cNvSpPr/>
            <p:nvPr/>
          </p:nvSpPr>
          <p:spPr>
            <a:xfrm>
              <a:off x="1089660" y="4172711"/>
              <a:ext cx="1615439" cy="640079"/>
            </a:xfrm>
            <a:custGeom>
              <a:avLst/>
              <a:gdLst/>
              <a:ahLst/>
              <a:cxnLst/>
              <a:rect l="l" t="t" r="r" b="b"/>
              <a:pathLst>
                <a:path w="1615439" h="640079" extrusionOk="0">
                  <a:moveTo>
                    <a:pt x="0" y="106680"/>
                  </a:moveTo>
                  <a:lnTo>
                    <a:pt x="8383" y="65150"/>
                  </a:lnTo>
                  <a:lnTo>
                    <a:pt x="31246" y="31242"/>
                  </a:lnTo>
                  <a:lnTo>
                    <a:pt x="65156" y="8381"/>
                  </a:lnTo>
                  <a:lnTo>
                    <a:pt x="106680" y="0"/>
                  </a:lnTo>
                  <a:lnTo>
                    <a:pt x="1508760" y="0"/>
                  </a:lnTo>
                  <a:lnTo>
                    <a:pt x="1550289" y="8381"/>
                  </a:lnTo>
                  <a:lnTo>
                    <a:pt x="1584198" y="31242"/>
                  </a:lnTo>
                  <a:lnTo>
                    <a:pt x="1607058" y="65150"/>
                  </a:lnTo>
                  <a:lnTo>
                    <a:pt x="1615440" y="106680"/>
                  </a:lnTo>
                  <a:lnTo>
                    <a:pt x="1615440" y="533400"/>
                  </a:lnTo>
                  <a:lnTo>
                    <a:pt x="1607058" y="574928"/>
                  </a:lnTo>
                  <a:lnTo>
                    <a:pt x="1584198" y="608838"/>
                  </a:lnTo>
                  <a:lnTo>
                    <a:pt x="1550289" y="631698"/>
                  </a:lnTo>
                  <a:lnTo>
                    <a:pt x="1508760" y="640080"/>
                  </a:lnTo>
                  <a:lnTo>
                    <a:pt x="106680" y="640080"/>
                  </a:lnTo>
                  <a:lnTo>
                    <a:pt x="65156" y="631698"/>
                  </a:lnTo>
                  <a:lnTo>
                    <a:pt x="31246" y="608838"/>
                  </a:lnTo>
                  <a:lnTo>
                    <a:pt x="8383" y="574928"/>
                  </a:lnTo>
                  <a:lnTo>
                    <a:pt x="0" y="533400"/>
                  </a:lnTo>
                  <a:lnTo>
                    <a:pt x="0" y="106680"/>
                  </a:lnTo>
                  <a:close/>
                </a:path>
              </a:pathLst>
            </a:custGeom>
            <a:noFill/>
            <a:ln w="12175" cap="flat" cmpd="sng">
              <a:solidFill>
                <a:srgbClr val="6D31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791" name="Google Shape;791;p112"/>
            <p:cNvSpPr/>
            <p:nvPr/>
          </p:nvSpPr>
          <p:spPr>
            <a:xfrm>
              <a:off x="1089660" y="5462015"/>
              <a:ext cx="1615439" cy="638810"/>
            </a:xfrm>
            <a:custGeom>
              <a:avLst/>
              <a:gdLst/>
              <a:ahLst/>
              <a:cxnLst/>
              <a:rect l="l" t="t" r="r" b="b"/>
              <a:pathLst>
                <a:path w="1615439" h="638810" extrusionOk="0">
                  <a:moveTo>
                    <a:pt x="1509014" y="0"/>
                  </a:moveTo>
                  <a:lnTo>
                    <a:pt x="106426" y="0"/>
                  </a:lnTo>
                  <a:lnTo>
                    <a:pt x="65000" y="8360"/>
                  </a:lnTo>
                  <a:lnTo>
                    <a:pt x="31172" y="31162"/>
                  </a:lnTo>
                  <a:lnTo>
                    <a:pt x="8363" y="64990"/>
                  </a:lnTo>
                  <a:lnTo>
                    <a:pt x="0" y="106426"/>
                  </a:lnTo>
                  <a:lnTo>
                    <a:pt x="0" y="532130"/>
                  </a:lnTo>
                  <a:lnTo>
                    <a:pt x="8363" y="573555"/>
                  </a:lnTo>
                  <a:lnTo>
                    <a:pt x="31172" y="607383"/>
                  </a:lnTo>
                  <a:lnTo>
                    <a:pt x="65000" y="630192"/>
                  </a:lnTo>
                  <a:lnTo>
                    <a:pt x="106426" y="638556"/>
                  </a:lnTo>
                  <a:lnTo>
                    <a:pt x="1509014" y="638556"/>
                  </a:lnTo>
                  <a:lnTo>
                    <a:pt x="1550449" y="630192"/>
                  </a:lnTo>
                  <a:lnTo>
                    <a:pt x="1584277" y="607383"/>
                  </a:lnTo>
                  <a:lnTo>
                    <a:pt x="1607079" y="573555"/>
                  </a:lnTo>
                  <a:lnTo>
                    <a:pt x="1615440" y="532130"/>
                  </a:lnTo>
                  <a:lnTo>
                    <a:pt x="1615440" y="106426"/>
                  </a:lnTo>
                  <a:lnTo>
                    <a:pt x="1607079" y="64990"/>
                  </a:lnTo>
                  <a:lnTo>
                    <a:pt x="1584277" y="31162"/>
                  </a:lnTo>
                  <a:lnTo>
                    <a:pt x="1550449" y="8360"/>
                  </a:lnTo>
                  <a:lnTo>
                    <a:pt x="1509014" y="0"/>
                  </a:lnTo>
                  <a:close/>
                </a:path>
              </a:pathLst>
            </a:custGeom>
            <a:solidFill>
              <a:srgbClr val="6E32E0"/>
            </a:solidFill>
            <a:ln w="9525" cap="flat" cmpd="sng">
              <a:solidFill>
                <a:srgbClr val="6D31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792" name="Google Shape;792;p112"/>
            <p:cNvSpPr/>
            <p:nvPr/>
          </p:nvSpPr>
          <p:spPr>
            <a:xfrm>
              <a:off x="1089660" y="5462015"/>
              <a:ext cx="1615439" cy="638810"/>
            </a:xfrm>
            <a:custGeom>
              <a:avLst/>
              <a:gdLst/>
              <a:ahLst/>
              <a:cxnLst/>
              <a:rect l="l" t="t" r="r" b="b"/>
              <a:pathLst>
                <a:path w="1615439" h="638810" extrusionOk="0">
                  <a:moveTo>
                    <a:pt x="0" y="106426"/>
                  </a:moveTo>
                  <a:lnTo>
                    <a:pt x="8363" y="64990"/>
                  </a:lnTo>
                  <a:lnTo>
                    <a:pt x="31172" y="31162"/>
                  </a:lnTo>
                  <a:lnTo>
                    <a:pt x="65000" y="8360"/>
                  </a:lnTo>
                  <a:lnTo>
                    <a:pt x="106426" y="0"/>
                  </a:lnTo>
                  <a:lnTo>
                    <a:pt x="1509014" y="0"/>
                  </a:lnTo>
                  <a:lnTo>
                    <a:pt x="1550449" y="8360"/>
                  </a:lnTo>
                  <a:lnTo>
                    <a:pt x="1584277" y="31162"/>
                  </a:lnTo>
                  <a:lnTo>
                    <a:pt x="1607079" y="64990"/>
                  </a:lnTo>
                  <a:lnTo>
                    <a:pt x="1615440" y="106426"/>
                  </a:lnTo>
                  <a:lnTo>
                    <a:pt x="1615440" y="532130"/>
                  </a:lnTo>
                  <a:lnTo>
                    <a:pt x="1607079" y="573555"/>
                  </a:lnTo>
                  <a:lnTo>
                    <a:pt x="1584277" y="607383"/>
                  </a:lnTo>
                  <a:lnTo>
                    <a:pt x="1550449" y="630192"/>
                  </a:lnTo>
                  <a:lnTo>
                    <a:pt x="1509014" y="638556"/>
                  </a:lnTo>
                  <a:lnTo>
                    <a:pt x="106426" y="638556"/>
                  </a:lnTo>
                  <a:lnTo>
                    <a:pt x="65000" y="630192"/>
                  </a:lnTo>
                  <a:lnTo>
                    <a:pt x="31172" y="607383"/>
                  </a:lnTo>
                  <a:lnTo>
                    <a:pt x="8363" y="573555"/>
                  </a:lnTo>
                  <a:lnTo>
                    <a:pt x="0" y="532130"/>
                  </a:lnTo>
                  <a:lnTo>
                    <a:pt x="0" y="106426"/>
                  </a:lnTo>
                  <a:close/>
                </a:path>
              </a:pathLst>
            </a:custGeom>
            <a:noFill/>
            <a:ln w="12175" cap="flat" cmpd="sng">
              <a:solidFill>
                <a:srgbClr val="6D31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793" name="Google Shape;793;p112"/>
          <p:cNvSpPr txBox="1"/>
          <p:nvPr/>
        </p:nvSpPr>
        <p:spPr>
          <a:xfrm>
            <a:off x="1751025" y="4092807"/>
            <a:ext cx="609900" cy="217500"/>
          </a:xfrm>
          <a:prstGeom prst="rect">
            <a:avLst/>
          </a:prstGeom>
          <a:noFill/>
          <a:ln w="9525" cap="flat" cmpd="sng">
            <a:solidFill>
              <a:srgbClr val="6D31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0000" rIns="0" bIns="0" anchor="t" anchorCtr="0">
            <a:no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ARPPU</a:t>
            </a:r>
            <a:endParaRPr sz="13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794" name="Google Shape;794;p112"/>
          <p:cNvGrpSpPr/>
          <p:nvPr/>
        </p:nvGrpSpPr>
        <p:grpSpPr>
          <a:xfrm>
            <a:off x="2773174" y="2359914"/>
            <a:ext cx="3325505" cy="419059"/>
            <a:chOff x="3009900" y="2959607"/>
            <a:chExt cx="5082539" cy="638810"/>
          </a:xfrm>
        </p:grpSpPr>
        <p:sp>
          <p:nvSpPr>
            <p:cNvPr id="795" name="Google Shape;795;p112"/>
            <p:cNvSpPr/>
            <p:nvPr/>
          </p:nvSpPr>
          <p:spPr>
            <a:xfrm>
              <a:off x="3009900" y="2959607"/>
              <a:ext cx="2417445" cy="638810"/>
            </a:xfrm>
            <a:custGeom>
              <a:avLst/>
              <a:gdLst/>
              <a:ahLst/>
              <a:cxnLst/>
              <a:rect l="l" t="t" r="r" b="b"/>
              <a:pathLst>
                <a:path w="2417445" h="638810" extrusionOk="0">
                  <a:moveTo>
                    <a:pt x="2310638" y="0"/>
                  </a:moveTo>
                  <a:lnTo>
                    <a:pt x="106425" y="0"/>
                  </a:lnTo>
                  <a:lnTo>
                    <a:pt x="64990" y="8360"/>
                  </a:lnTo>
                  <a:lnTo>
                    <a:pt x="31162" y="31162"/>
                  </a:lnTo>
                  <a:lnTo>
                    <a:pt x="8360" y="64990"/>
                  </a:lnTo>
                  <a:lnTo>
                    <a:pt x="0" y="106425"/>
                  </a:lnTo>
                  <a:lnTo>
                    <a:pt x="0" y="532129"/>
                  </a:lnTo>
                  <a:lnTo>
                    <a:pt x="8360" y="573565"/>
                  </a:lnTo>
                  <a:lnTo>
                    <a:pt x="31162" y="607393"/>
                  </a:lnTo>
                  <a:lnTo>
                    <a:pt x="64990" y="630195"/>
                  </a:lnTo>
                  <a:lnTo>
                    <a:pt x="106425" y="638555"/>
                  </a:lnTo>
                  <a:lnTo>
                    <a:pt x="2310638" y="638555"/>
                  </a:lnTo>
                  <a:lnTo>
                    <a:pt x="2352073" y="630195"/>
                  </a:lnTo>
                  <a:lnTo>
                    <a:pt x="2385901" y="607393"/>
                  </a:lnTo>
                  <a:lnTo>
                    <a:pt x="2408703" y="573565"/>
                  </a:lnTo>
                  <a:lnTo>
                    <a:pt x="2417064" y="532129"/>
                  </a:lnTo>
                  <a:lnTo>
                    <a:pt x="2417064" y="106425"/>
                  </a:lnTo>
                  <a:lnTo>
                    <a:pt x="2408703" y="64990"/>
                  </a:lnTo>
                  <a:lnTo>
                    <a:pt x="2385901" y="31162"/>
                  </a:lnTo>
                  <a:lnTo>
                    <a:pt x="2352073" y="8360"/>
                  </a:lnTo>
                  <a:lnTo>
                    <a:pt x="2310638" y="0"/>
                  </a:lnTo>
                  <a:close/>
                </a:path>
              </a:pathLst>
            </a:custGeom>
            <a:solidFill>
              <a:srgbClr val="FA2B38"/>
            </a:solidFill>
            <a:ln w="9525" cap="flat" cmpd="sng">
              <a:solidFill>
                <a:srgbClr val="6D31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796" name="Google Shape;796;p112"/>
            <p:cNvSpPr/>
            <p:nvPr/>
          </p:nvSpPr>
          <p:spPr>
            <a:xfrm>
              <a:off x="3009900" y="2959607"/>
              <a:ext cx="2417445" cy="638810"/>
            </a:xfrm>
            <a:custGeom>
              <a:avLst/>
              <a:gdLst/>
              <a:ahLst/>
              <a:cxnLst/>
              <a:rect l="l" t="t" r="r" b="b"/>
              <a:pathLst>
                <a:path w="2417445" h="638810" extrusionOk="0">
                  <a:moveTo>
                    <a:pt x="0" y="106425"/>
                  </a:moveTo>
                  <a:lnTo>
                    <a:pt x="8360" y="64990"/>
                  </a:lnTo>
                  <a:lnTo>
                    <a:pt x="31162" y="31162"/>
                  </a:lnTo>
                  <a:lnTo>
                    <a:pt x="64990" y="8360"/>
                  </a:lnTo>
                  <a:lnTo>
                    <a:pt x="106425" y="0"/>
                  </a:lnTo>
                  <a:lnTo>
                    <a:pt x="2310638" y="0"/>
                  </a:lnTo>
                  <a:lnTo>
                    <a:pt x="2352073" y="8360"/>
                  </a:lnTo>
                  <a:lnTo>
                    <a:pt x="2385901" y="31162"/>
                  </a:lnTo>
                  <a:lnTo>
                    <a:pt x="2408703" y="64990"/>
                  </a:lnTo>
                  <a:lnTo>
                    <a:pt x="2417064" y="106425"/>
                  </a:lnTo>
                  <a:lnTo>
                    <a:pt x="2417064" y="532129"/>
                  </a:lnTo>
                  <a:lnTo>
                    <a:pt x="2408703" y="573565"/>
                  </a:lnTo>
                  <a:lnTo>
                    <a:pt x="2385901" y="607393"/>
                  </a:lnTo>
                  <a:lnTo>
                    <a:pt x="2352073" y="630195"/>
                  </a:lnTo>
                  <a:lnTo>
                    <a:pt x="2310638" y="638555"/>
                  </a:lnTo>
                  <a:lnTo>
                    <a:pt x="106425" y="638555"/>
                  </a:lnTo>
                  <a:lnTo>
                    <a:pt x="64990" y="630195"/>
                  </a:lnTo>
                  <a:lnTo>
                    <a:pt x="31162" y="607393"/>
                  </a:lnTo>
                  <a:lnTo>
                    <a:pt x="8360" y="573565"/>
                  </a:lnTo>
                  <a:lnTo>
                    <a:pt x="0" y="532129"/>
                  </a:lnTo>
                  <a:lnTo>
                    <a:pt x="0" y="106425"/>
                  </a:lnTo>
                  <a:close/>
                </a:path>
              </a:pathLst>
            </a:custGeom>
            <a:noFill/>
            <a:ln w="12175" cap="flat" cmpd="sng">
              <a:solidFill>
                <a:srgbClr val="6D31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797" name="Google Shape;797;p112"/>
            <p:cNvSpPr/>
            <p:nvPr/>
          </p:nvSpPr>
          <p:spPr>
            <a:xfrm>
              <a:off x="5730239" y="2959607"/>
              <a:ext cx="2362200" cy="638810"/>
            </a:xfrm>
            <a:custGeom>
              <a:avLst/>
              <a:gdLst/>
              <a:ahLst/>
              <a:cxnLst/>
              <a:rect l="l" t="t" r="r" b="b"/>
              <a:pathLst>
                <a:path w="2362200" h="638810" extrusionOk="0">
                  <a:moveTo>
                    <a:pt x="2255774" y="0"/>
                  </a:moveTo>
                  <a:lnTo>
                    <a:pt x="106425" y="0"/>
                  </a:lnTo>
                  <a:lnTo>
                    <a:pt x="64990" y="8360"/>
                  </a:lnTo>
                  <a:lnTo>
                    <a:pt x="31162" y="31162"/>
                  </a:lnTo>
                  <a:lnTo>
                    <a:pt x="8360" y="64990"/>
                  </a:lnTo>
                  <a:lnTo>
                    <a:pt x="0" y="106425"/>
                  </a:lnTo>
                  <a:lnTo>
                    <a:pt x="0" y="532129"/>
                  </a:lnTo>
                  <a:lnTo>
                    <a:pt x="8360" y="573565"/>
                  </a:lnTo>
                  <a:lnTo>
                    <a:pt x="31162" y="607393"/>
                  </a:lnTo>
                  <a:lnTo>
                    <a:pt x="64990" y="630195"/>
                  </a:lnTo>
                  <a:lnTo>
                    <a:pt x="106425" y="638555"/>
                  </a:lnTo>
                  <a:lnTo>
                    <a:pt x="2255774" y="638555"/>
                  </a:lnTo>
                  <a:lnTo>
                    <a:pt x="2297209" y="630195"/>
                  </a:lnTo>
                  <a:lnTo>
                    <a:pt x="2331037" y="607393"/>
                  </a:lnTo>
                  <a:lnTo>
                    <a:pt x="2353839" y="573565"/>
                  </a:lnTo>
                  <a:lnTo>
                    <a:pt x="2362200" y="532129"/>
                  </a:lnTo>
                  <a:lnTo>
                    <a:pt x="2362200" y="106425"/>
                  </a:lnTo>
                  <a:lnTo>
                    <a:pt x="2353839" y="64990"/>
                  </a:lnTo>
                  <a:lnTo>
                    <a:pt x="2331037" y="31162"/>
                  </a:lnTo>
                  <a:lnTo>
                    <a:pt x="2297209" y="8360"/>
                  </a:lnTo>
                  <a:lnTo>
                    <a:pt x="2255774" y="0"/>
                  </a:lnTo>
                  <a:close/>
                </a:path>
              </a:pathLst>
            </a:custGeom>
            <a:solidFill>
              <a:srgbClr val="FA2B38"/>
            </a:solidFill>
            <a:ln w="9525" cap="flat" cmpd="sng">
              <a:solidFill>
                <a:srgbClr val="6D31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798" name="Google Shape;798;p112"/>
            <p:cNvSpPr/>
            <p:nvPr/>
          </p:nvSpPr>
          <p:spPr>
            <a:xfrm>
              <a:off x="5730239" y="2959607"/>
              <a:ext cx="2362200" cy="638810"/>
            </a:xfrm>
            <a:custGeom>
              <a:avLst/>
              <a:gdLst/>
              <a:ahLst/>
              <a:cxnLst/>
              <a:rect l="l" t="t" r="r" b="b"/>
              <a:pathLst>
                <a:path w="2362200" h="638810" extrusionOk="0">
                  <a:moveTo>
                    <a:pt x="0" y="106425"/>
                  </a:moveTo>
                  <a:lnTo>
                    <a:pt x="8360" y="64990"/>
                  </a:lnTo>
                  <a:lnTo>
                    <a:pt x="31162" y="31162"/>
                  </a:lnTo>
                  <a:lnTo>
                    <a:pt x="64990" y="8360"/>
                  </a:lnTo>
                  <a:lnTo>
                    <a:pt x="106425" y="0"/>
                  </a:lnTo>
                  <a:lnTo>
                    <a:pt x="2255774" y="0"/>
                  </a:lnTo>
                  <a:lnTo>
                    <a:pt x="2297209" y="8360"/>
                  </a:lnTo>
                  <a:lnTo>
                    <a:pt x="2331037" y="31162"/>
                  </a:lnTo>
                  <a:lnTo>
                    <a:pt x="2353839" y="64990"/>
                  </a:lnTo>
                  <a:lnTo>
                    <a:pt x="2362200" y="106425"/>
                  </a:lnTo>
                  <a:lnTo>
                    <a:pt x="2362200" y="532129"/>
                  </a:lnTo>
                  <a:lnTo>
                    <a:pt x="2353839" y="573565"/>
                  </a:lnTo>
                  <a:lnTo>
                    <a:pt x="2331037" y="607393"/>
                  </a:lnTo>
                  <a:lnTo>
                    <a:pt x="2297209" y="630195"/>
                  </a:lnTo>
                  <a:lnTo>
                    <a:pt x="2255774" y="638555"/>
                  </a:lnTo>
                  <a:lnTo>
                    <a:pt x="106425" y="638555"/>
                  </a:lnTo>
                  <a:lnTo>
                    <a:pt x="64990" y="630195"/>
                  </a:lnTo>
                  <a:lnTo>
                    <a:pt x="31162" y="607393"/>
                  </a:lnTo>
                  <a:lnTo>
                    <a:pt x="8360" y="573565"/>
                  </a:lnTo>
                  <a:lnTo>
                    <a:pt x="0" y="532129"/>
                  </a:lnTo>
                  <a:lnTo>
                    <a:pt x="0" y="106425"/>
                  </a:lnTo>
                  <a:close/>
                </a:path>
              </a:pathLst>
            </a:custGeom>
            <a:noFill/>
            <a:ln w="12175" cap="flat" cmpd="sng">
              <a:solidFill>
                <a:srgbClr val="6D31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799" name="Google Shape;799;p112"/>
          <p:cNvSpPr txBox="1"/>
          <p:nvPr/>
        </p:nvSpPr>
        <p:spPr>
          <a:xfrm>
            <a:off x="1452772" y="3243289"/>
            <a:ext cx="16359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00" rIns="0" bIns="0" anchor="t" anchorCtr="0">
            <a:noAutofit/>
          </a:bodyPr>
          <a:lstStyle/>
          <a:p>
            <a:pPr marL="355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ARPUx</a:t>
            </a:r>
            <a:endParaRPr sz="13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spcBef>
                <a:spcPts val="1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7E7E7E"/>
                </a:solidFill>
                <a:latin typeface="IBM Plex Sans"/>
                <a:ea typeface="IBM Plex Sans"/>
                <a:cs typeface="IBM Plex Sans"/>
                <a:sym typeface="IBM Plex Sans"/>
              </a:rPr>
              <a:t>- Доход с пользователя за</a:t>
            </a:r>
            <a:endParaRPr sz="9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7E7E7E"/>
                </a:solidFill>
                <a:latin typeface="IBM Plex Sans"/>
                <a:ea typeface="IBM Plex Sans"/>
                <a:cs typeface="IBM Plex Sans"/>
                <a:sym typeface="IBM Plex Sans"/>
              </a:rPr>
              <a:t>Х дней после привлечения</a:t>
            </a:r>
            <a:endParaRPr sz="9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00" name="Google Shape;800;p112"/>
          <p:cNvSpPr txBox="1"/>
          <p:nvPr/>
        </p:nvSpPr>
        <p:spPr>
          <a:xfrm>
            <a:off x="1568030" y="4460741"/>
            <a:ext cx="1346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7E7E7E"/>
                </a:solidFill>
                <a:latin typeface="IBM Plex Sans"/>
                <a:ea typeface="IBM Plex Sans"/>
                <a:cs typeface="IBM Plex Sans"/>
                <a:sym typeface="IBM Plex Sans"/>
              </a:rPr>
              <a:t>- Доход с платящего  пользователя</a:t>
            </a:r>
            <a:endParaRPr sz="9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01" name="Google Shape;801;p112"/>
          <p:cNvSpPr txBox="1"/>
          <p:nvPr/>
        </p:nvSpPr>
        <p:spPr>
          <a:xfrm>
            <a:off x="2672150" y="2817225"/>
            <a:ext cx="17805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7E7E7E"/>
                </a:solidFill>
                <a:latin typeface="IBM Plex Sans"/>
                <a:ea typeface="IBM Plex Sans"/>
                <a:cs typeface="IBM Plex Sans"/>
                <a:sym typeface="IBM Plex Sans"/>
              </a:rPr>
              <a:t>- Средняя величина транзакции</a:t>
            </a:r>
            <a:endParaRPr sz="9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02" name="Google Shape;802;p112"/>
          <p:cNvSpPr txBox="1"/>
          <p:nvPr/>
        </p:nvSpPr>
        <p:spPr>
          <a:xfrm>
            <a:off x="4605185" y="2817230"/>
            <a:ext cx="1493100" cy="1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7E7E7E"/>
                </a:solidFill>
                <a:latin typeface="IBM Plex Sans"/>
                <a:ea typeface="IBM Plex Sans"/>
                <a:cs typeface="IBM Plex Sans"/>
                <a:sym typeface="IBM Plex Sans"/>
              </a:rPr>
              <a:t>- Общий объем оборота</a:t>
            </a:r>
            <a:endParaRPr sz="9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803" name="Google Shape;803;p112"/>
          <p:cNvGrpSpPr/>
          <p:nvPr/>
        </p:nvGrpSpPr>
        <p:grpSpPr>
          <a:xfrm>
            <a:off x="6170475" y="2359914"/>
            <a:ext cx="1434239" cy="419059"/>
            <a:chOff x="8202168" y="2959607"/>
            <a:chExt cx="2192020" cy="638810"/>
          </a:xfrm>
        </p:grpSpPr>
        <p:sp>
          <p:nvSpPr>
            <p:cNvPr id="804" name="Google Shape;804;p112"/>
            <p:cNvSpPr/>
            <p:nvPr/>
          </p:nvSpPr>
          <p:spPr>
            <a:xfrm>
              <a:off x="8202168" y="2959607"/>
              <a:ext cx="2192020" cy="638810"/>
            </a:xfrm>
            <a:custGeom>
              <a:avLst/>
              <a:gdLst/>
              <a:ahLst/>
              <a:cxnLst/>
              <a:rect l="l" t="t" r="r" b="b"/>
              <a:pathLst>
                <a:path w="2192020" h="638810" extrusionOk="0">
                  <a:moveTo>
                    <a:pt x="2085085" y="0"/>
                  </a:moveTo>
                  <a:lnTo>
                    <a:pt x="106425" y="0"/>
                  </a:lnTo>
                  <a:lnTo>
                    <a:pt x="64990" y="8360"/>
                  </a:lnTo>
                  <a:lnTo>
                    <a:pt x="31162" y="31162"/>
                  </a:lnTo>
                  <a:lnTo>
                    <a:pt x="8360" y="64990"/>
                  </a:lnTo>
                  <a:lnTo>
                    <a:pt x="0" y="106425"/>
                  </a:lnTo>
                  <a:lnTo>
                    <a:pt x="0" y="532129"/>
                  </a:lnTo>
                  <a:lnTo>
                    <a:pt x="8360" y="573565"/>
                  </a:lnTo>
                  <a:lnTo>
                    <a:pt x="31162" y="607393"/>
                  </a:lnTo>
                  <a:lnTo>
                    <a:pt x="64990" y="630195"/>
                  </a:lnTo>
                  <a:lnTo>
                    <a:pt x="106425" y="638555"/>
                  </a:lnTo>
                  <a:lnTo>
                    <a:pt x="2085085" y="638555"/>
                  </a:lnTo>
                  <a:lnTo>
                    <a:pt x="2126521" y="630195"/>
                  </a:lnTo>
                  <a:lnTo>
                    <a:pt x="2160349" y="607393"/>
                  </a:lnTo>
                  <a:lnTo>
                    <a:pt x="2183151" y="573565"/>
                  </a:lnTo>
                  <a:lnTo>
                    <a:pt x="2191511" y="532129"/>
                  </a:lnTo>
                  <a:lnTo>
                    <a:pt x="2191511" y="106425"/>
                  </a:lnTo>
                  <a:lnTo>
                    <a:pt x="2183151" y="64990"/>
                  </a:lnTo>
                  <a:lnTo>
                    <a:pt x="2160349" y="31162"/>
                  </a:lnTo>
                  <a:lnTo>
                    <a:pt x="2126521" y="8360"/>
                  </a:lnTo>
                  <a:lnTo>
                    <a:pt x="2085085" y="0"/>
                  </a:lnTo>
                  <a:close/>
                </a:path>
              </a:pathLst>
            </a:custGeom>
            <a:solidFill>
              <a:srgbClr val="FA2B38"/>
            </a:solidFill>
            <a:ln w="9525" cap="flat" cmpd="sng">
              <a:solidFill>
                <a:srgbClr val="6D31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805" name="Google Shape;805;p112"/>
            <p:cNvSpPr/>
            <p:nvPr/>
          </p:nvSpPr>
          <p:spPr>
            <a:xfrm>
              <a:off x="8202168" y="2959607"/>
              <a:ext cx="2192020" cy="638810"/>
            </a:xfrm>
            <a:custGeom>
              <a:avLst/>
              <a:gdLst/>
              <a:ahLst/>
              <a:cxnLst/>
              <a:rect l="l" t="t" r="r" b="b"/>
              <a:pathLst>
                <a:path w="2192020" h="638810" extrusionOk="0">
                  <a:moveTo>
                    <a:pt x="0" y="106425"/>
                  </a:moveTo>
                  <a:lnTo>
                    <a:pt x="8360" y="64990"/>
                  </a:lnTo>
                  <a:lnTo>
                    <a:pt x="31162" y="31162"/>
                  </a:lnTo>
                  <a:lnTo>
                    <a:pt x="64990" y="8360"/>
                  </a:lnTo>
                  <a:lnTo>
                    <a:pt x="106425" y="0"/>
                  </a:lnTo>
                  <a:lnTo>
                    <a:pt x="2085085" y="0"/>
                  </a:lnTo>
                  <a:lnTo>
                    <a:pt x="2126521" y="8360"/>
                  </a:lnTo>
                  <a:lnTo>
                    <a:pt x="2160349" y="31162"/>
                  </a:lnTo>
                  <a:lnTo>
                    <a:pt x="2183151" y="64990"/>
                  </a:lnTo>
                  <a:lnTo>
                    <a:pt x="2191511" y="106425"/>
                  </a:lnTo>
                  <a:lnTo>
                    <a:pt x="2191511" y="532129"/>
                  </a:lnTo>
                  <a:lnTo>
                    <a:pt x="2183151" y="573565"/>
                  </a:lnTo>
                  <a:lnTo>
                    <a:pt x="2160349" y="607393"/>
                  </a:lnTo>
                  <a:lnTo>
                    <a:pt x="2126521" y="630195"/>
                  </a:lnTo>
                  <a:lnTo>
                    <a:pt x="2085085" y="638555"/>
                  </a:lnTo>
                  <a:lnTo>
                    <a:pt x="106425" y="638555"/>
                  </a:lnTo>
                  <a:lnTo>
                    <a:pt x="64990" y="630195"/>
                  </a:lnTo>
                  <a:lnTo>
                    <a:pt x="31162" y="607393"/>
                  </a:lnTo>
                  <a:lnTo>
                    <a:pt x="8360" y="573565"/>
                  </a:lnTo>
                  <a:lnTo>
                    <a:pt x="0" y="532129"/>
                  </a:lnTo>
                  <a:lnTo>
                    <a:pt x="0" y="106425"/>
                  </a:lnTo>
                  <a:close/>
                </a:path>
              </a:pathLst>
            </a:custGeom>
            <a:solidFill>
              <a:srgbClr val="6E32E0"/>
            </a:solidFill>
            <a:ln w="12175" cap="flat" cmpd="sng">
              <a:solidFill>
                <a:srgbClr val="6D31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806" name="Google Shape;806;p112"/>
          <p:cNvSpPr txBox="1"/>
          <p:nvPr/>
        </p:nvSpPr>
        <p:spPr>
          <a:xfrm>
            <a:off x="6296144" y="2350451"/>
            <a:ext cx="15369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00" rIns="0" bIns="0" anchor="t" anchorCtr="0">
            <a:no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Доля платящих</a:t>
            </a:r>
            <a:endParaRPr sz="12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54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пользователей</a:t>
            </a:r>
            <a:endParaRPr sz="12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807" name="Google Shape;807;p112"/>
          <p:cNvGrpSpPr/>
          <p:nvPr/>
        </p:nvGrpSpPr>
        <p:grpSpPr>
          <a:xfrm>
            <a:off x="1863769" y="1537122"/>
            <a:ext cx="6288713" cy="822622"/>
            <a:chOff x="1620011" y="1705355"/>
            <a:chExt cx="9611360" cy="1253997"/>
          </a:xfrm>
        </p:grpSpPr>
        <p:sp>
          <p:nvSpPr>
            <p:cNvPr id="808" name="Google Shape;808;p112"/>
            <p:cNvSpPr/>
            <p:nvPr/>
          </p:nvSpPr>
          <p:spPr>
            <a:xfrm>
              <a:off x="1620011" y="2645663"/>
              <a:ext cx="3803650" cy="313689"/>
            </a:xfrm>
            <a:custGeom>
              <a:avLst/>
              <a:gdLst/>
              <a:ahLst/>
              <a:cxnLst/>
              <a:rect l="l" t="t" r="r" b="b"/>
              <a:pathLst>
                <a:path w="3803650" h="313689" extrusionOk="0">
                  <a:moveTo>
                    <a:pt x="3803015" y="0"/>
                  </a:moveTo>
                  <a:lnTo>
                    <a:pt x="3803015" y="156590"/>
                  </a:lnTo>
                  <a:lnTo>
                    <a:pt x="0" y="156590"/>
                  </a:lnTo>
                  <a:lnTo>
                    <a:pt x="0" y="313309"/>
                  </a:lnTo>
                </a:path>
                <a:path w="3803650" h="313689" extrusionOk="0">
                  <a:moveTo>
                    <a:pt x="3803268" y="0"/>
                  </a:moveTo>
                  <a:lnTo>
                    <a:pt x="3803268" y="156590"/>
                  </a:lnTo>
                  <a:lnTo>
                    <a:pt x="2598420" y="156590"/>
                  </a:lnTo>
                  <a:lnTo>
                    <a:pt x="2598420" y="313309"/>
                  </a:lnTo>
                </a:path>
              </a:pathLst>
            </a:custGeom>
            <a:noFill/>
            <a:ln w="9525" cap="flat" cmpd="sng">
              <a:solidFill>
                <a:srgbClr val="6D31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809" name="Google Shape;809;p112"/>
            <p:cNvSpPr/>
            <p:nvPr/>
          </p:nvSpPr>
          <p:spPr>
            <a:xfrm>
              <a:off x="5422391" y="2645663"/>
              <a:ext cx="1488440" cy="313689"/>
            </a:xfrm>
            <a:custGeom>
              <a:avLst/>
              <a:gdLst/>
              <a:ahLst/>
              <a:cxnLst/>
              <a:rect l="l" t="t" r="r" b="b"/>
              <a:pathLst>
                <a:path w="1488440" h="313689" extrusionOk="0">
                  <a:moveTo>
                    <a:pt x="0" y="0"/>
                  </a:moveTo>
                  <a:lnTo>
                    <a:pt x="0" y="156590"/>
                  </a:lnTo>
                  <a:lnTo>
                    <a:pt x="1488439" y="156590"/>
                  </a:lnTo>
                  <a:lnTo>
                    <a:pt x="1488439" y="313309"/>
                  </a:lnTo>
                </a:path>
              </a:pathLst>
            </a:custGeom>
            <a:noFill/>
            <a:ln w="9525" cap="flat" cmpd="sng">
              <a:solidFill>
                <a:srgbClr val="6D31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810" name="Google Shape;810;p112"/>
            <p:cNvSpPr/>
            <p:nvPr/>
          </p:nvSpPr>
          <p:spPr>
            <a:xfrm>
              <a:off x="5422391" y="2645663"/>
              <a:ext cx="3875404" cy="313689"/>
            </a:xfrm>
            <a:custGeom>
              <a:avLst/>
              <a:gdLst/>
              <a:ahLst/>
              <a:cxnLst/>
              <a:rect l="l" t="t" r="r" b="b"/>
              <a:pathLst>
                <a:path w="3875404" h="313689" extrusionOk="0">
                  <a:moveTo>
                    <a:pt x="0" y="0"/>
                  </a:moveTo>
                  <a:lnTo>
                    <a:pt x="0" y="156590"/>
                  </a:lnTo>
                  <a:lnTo>
                    <a:pt x="3875024" y="156590"/>
                  </a:lnTo>
                  <a:lnTo>
                    <a:pt x="3875024" y="313309"/>
                  </a:lnTo>
                </a:path>
              </a:pathLst>
            </a:custGeom>
            <a:noFill/>
            <a:ln w="9525" cap="flat" cmpd="sng">
              <a:solidFill>
                <a:srgbClr val="6D31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811" name="Google Shape;811;p112"/>
            <p:cNvSpPr/>
            <p:nvPr/>
          </p:nvSpPr>
          <p:spPr>
            <a:xfrm>
              <a:off x="5422391" y="2645663"/>
              <a:ext cx="5808980" cy="313689"/>
            </a:xfrm>
            <a:custGeom>
              <a:avLst/>
              <a:gdLst/>
              <a:ahLst/>
              <a:cxnLst/>
              <a:rect l="l" t="t" r="r" b="b"/>
              <a:pathLst>
                <a:path w="5808980" h="313689" extrusionOk="0">
                  <a:moveTo>
                    <a:pt x="0" y="0"/>
                  </a:moveTo>
                  <a:lnTo>
                    <a:pt x="0" y="156590"/>
                  </a:lnTo>
                  <a:lnTo>
                    <a:pt x="5808599" y="156590"/>
                  </a:lnTo>
                  <a:lnTo>
                    <a:pt x="5808599" y="313309"/>
                  </a:lnTo>
                </a:path>
              </a:pathLst>
            </a:custGeom>
            <a:noFill/>
            <a:ln w="9525" cap="flat" cmpd="sng">
              <a:solidFill>
                <a:srgbClr val="6D31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812" name="Google Shape;812;p112"/>
            <p:cNvSpPr/>
            <p:nvPr/>
          </p:nvSpPr>
          <p:spPr>
            <a:xfrm>
              <a:off x="4326635" y="1705355"/>
              <a:ext cx="2193290" cy="940435"/>
            </a:xfrm>
            <a:custGeom>
              <a:avLst/>
              <a:gdLst/>
              <a:ahLst/>
              <a:cxnLst/>
              <a:rect l="l" t="t" r="r" b="b"/>
              <a:pathLst>
                <a:path w="2193290" h="940435" extrusionOk="0">
                  <a:moveTo>
                    <a:pt x="2036317" y="0"/>
                  </a:moveTo>
                  <a:lnTo>
                    <a:pt x="156717" y="0"/>
                  </a:lnTo>
                  <a:lnTo>
                    <a:pt x="107159" y="7983"/>
                  </a:lnTo>
                  <a:lnTo>
                    <a:pt x="64136" y="30219"/>
                  </a:lnTo>
                  <a:lnTo>
                    <a:pt x="30219" y="64136"/>
                  </a:lnTo>
                  <a:lnTo>
                    <a:pt x="7983" y="107159"/>
                  </a:lnTo>
                  <a:lnTo>
                    <a:pt x="0" y="156718"/>
                  </a:lnTo>
                  <a:lnTo>
                    <a:pt x="0" y="783590"/>
                  </a:lnTo>
                  <a:lnTo>
                    <a:pt x="7983" y="833148"/>
                  </a:lnTo>
                  <a:lnTo>
                    <a:pt x="30219" y="876171"/>
                  </a:lnTo>
                  <a:lnTo>
                    <a:pt x="64136" y="910088"/>
                  </a:lnTo>
                  <a:lnTo>
                    <a:pt x="107159" y="932324"/>
                  </a:lnTo>
                  <a:lnTo>
                    <a:pt x="156717" y="940308"/>
                  </a:lnTo>
                  <a:lnTo>
                    <a:pt x="2036317" y="940308"/>
                  </a:lnTo>
                  <a:lnTo>
                    <a:pt x="2085876" y="932324"/>
                  </a:lnTo>
                  <a:lnTo>
                    <a:pt x="2128899" y="910088"/>
                  </a:lnTo>
                  <a:lnTo>
                    <a:pt x="2162816" y="876171"/>
                  </a:lnTo>
                  <a:lnTo>
                    <a:pt x="2185052" y="833148"/>
                  </a:lnTo>
                  <a:lnTo>
                    <a:pt x="2193036" y="783590"/>
                  </a:lnTo>
                  <a:lnTo>
                    <a:pt x="2193036" y="156718"/>
                  </a:lnTo>
                  <a:lnTo>
                    <a:pt x="2185052" y="107159"/>
                  </a:lnTo>
                  <a:lnTo>
                    <a:pt x="2162816" y="64136"/>
                  </a:lnTo>
                  <a:lnTo>
                    <a:pt x="2128899" y="30219"/>
                  </a:lnTo>
                  <a:lnTo>
                    <a:pt x="2085876" y="7983"/>
                  </a:lnTo>
                  <a:lnTo>
                    <a:pt x="2036317" y="0"/>
                  </a:lnTo>
                  <a:close/>
                </a:path>
              </a:pathLst>
            </a:custGeom>
            <a:solidFill>
              <a:srgbClr val="6E32E0"/>
            </a:solidFill>
            <a:ln w="9525" cap="flat" cmpd="sng">
              <a:solidFill>
                <a:srgbClr val="6D31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813" name="Google Shape;813;p112"/>
            <p:cNvSpPr/>
            <p:nvPr/>
          </p:nvSpPr>
          <p:spPr>
            <a:xfrm>
              <a:off x="4326635" y="1705355"/>
              <a:ext cx="2193290" cy="940435"/>
            </a:xfrm>
            <a:custGeom>
              <a:avLst/>
              <a:gdLst/>
              <a:ahLst/>
              <a:cxnLst/>
              <a:rect l="l" t="t" r="r" b="b"/>
              <a:pathLst>
                <a:path w="2193290" h="940435" extrusionOk="0">
                  <a:moveTo>
                    <a:pt x="0" y="156718"/>
                  </a:moveTo>
                  <a:lnTo>
                    <a:pt x="7983" y="107159"/>
                  </a:lnTo>
                  <a:lnTo>
                    <a:pt x="30219" y="64136"/>
                  </a:lnTo>
                  <a:lnTo>
                    <a:pt x="64136" y="30219"/>
                  </a:lnTo>
                  <a:lnTo>
                    <a:pt x="107159" y="7983"/>
                  </a:lnTo>
                  <a:lnTo>
                    <a:pt x="156717" y="0"/>
                  </a:lnTo>
                  <a:lnTo>
                    <a:pt x="2036317" y="0"/>
                  </a:lnTo>
                  <a:lnTo>
                    <a:pt x="2085876" y="7983"/>
                  </a:lnTo>
                  <a:lnTo>
                    <a:pt x="2128899" y="30219"/>
                  </a:lnTo>
                  <a:lnTo>
                    <a:pt x="2162816" y="64136"/>
                  </a:lnTo>
                  <a:lnTo>
                    <a:pt x="2185052" y="107159"/>
                  </a:lnTo>
                  <a:lnTo>
                    <a:pt x="2193036" y="156718"/>
                  </a:lnTo>
                  <a:lnTo>
                    <a:pt x="2193036" y="783590"/>
                  </a:lnTo>
                  <a:lnTo>
                    <a:pt x="2185052" y="833148"/>
                  </a:lnTo>
                  <a:lnTo>
                    <a:pt x="2162816" y="876171"/>
                  </a:lnTo>
                  <a:lnTo>
                    <a:pt x="2128899" y="910088"/>
                  </a:lnTo>
                  <a:lnTo>
                    <a:pt x="2085876" y="932324"/>
                  </a:lnTo>
                  <a:lnTo>
                    <a:pt x="2036317" y="940308"/>
                  </a:lnTo>
                  <a:lnTo>
                    <a:pt x="156717" y="940308"/>
                  </a:lnTo>
                  <a:lnTo>
                    <a:pt x="107159" y="932324"/>
                  </a:lnTo>
                  <a:lnTo>
                    <a:pt x="64136" y="910088"/>
                  </a:lnTo>
                  <a:lnTo>
                    <a:pt x="30219" y="876171"/>
                  </a:lnTo>
                  <a:lnTo>
                    <a:pt x="7983" y="833148"/>
                  </a:lnTo>
                  <a:lnTo>
                    <a:pt x="0" y="783590"/>
                  </a:lnTo>
                  <a:lnTo>
                    <a:pt x="0" y="156718"/>
                  </a:lnTo>
                  <a:close/>
                </a:path>
              </a:pathLst>
            </a:custGeom>
            <a:noFill/>
            <a:ln w="12175" cap="flat" cmpd="sng">
              <a:solidFill>
                <a:srgbClr val="6D31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814" name="Google Shape;814;p112"/>
          <p:cNvSpPr txBox="1"/>
          <p:nvPr/>
        </p:nvSpPr>
        <p:spPr>
          <a:xfrm>
            <a:off x="3873361" y="1521600"/>
            <a:ext cx="13464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LTV</a:t>
            </a:r>
            <a:endParaRPr sz="43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815" name="Google Shape;815;p112"/>
          <p:cNvGrpSpPr/>
          <p:nvPr/>
        </p:nvGrpSpPr>
        <p:grpSpPr>
          <a:xfrm>
            <a:off x="2773174" y="2359914"/>
            <a:ext cx="1581734" cy="419059"/>
            <a:chOff x="3009900" y="2959607"/>
            <a:chExt cx="2417445" cy="638810"/>
          </a:xfrm>
        </p:grpSpPr>
        <p:sp>
          <p:nvSpPr>
            <p:cNvPr id="816" name="Google Shape;816;p112"/>
            <p:cNvSpPr/>
            <p:nvPr/>
          </p:nvSpPr>
          <p:spPr>
            <a:xfrm>
              <a:off x="3009900" y="2959607"/>
              <a:ext cx="2417445" cy="638810"/>
            </a:xfrm>
            <a:custGeom>
              <a:avLst/>
              <a:gdLst/>
              <a:ahLst/>
              <a:cxnLst/>
              <a:rect l="l" t="t" r="r" b="b"/>
              <a:pathLst>
                <a:path w="2417445" h="638810" extrusionOk="0">
                  <a:moveTo>
                    <a:pt x="2310638" y="0"/>
                  </a:moveTo>
                  <a:lnTo>
                    <a:pt x="106425" y="0"/>
                  </a:lnTo>
                  <a:lnTo>
                    <a:pt x="64990" y="8360"/>
                  </a:lnTo>
                  <a:lnTo>
                    <a:pt x="31162" y="31162"/>
                  </a:lnTo>
                  <a:lnTo>
                    <a:pt x="8360" y="64990"/>
                  </a:lnTo>
                  <a:lnTo>
                    <a:pt x="0" y="106425"/>
                  </a:lnTo>
                  <a:lnTo>
                    <a:pt x="0" y="532129"/>
                  </a:lnTo>
                  <a:lnTo>
                    <a:pt x="8360" y="573565"/>
                  </a:lnTo>
                  <a:lnTo>
                    <a:pt x="31162" y="607393"/>
                  </a:lnTo>
                  <a:lnTo>
                    <a:pt x="64990" y="630195"/>
                  </a:lnTo>
                  <a:lnTo>
                    <a:pt x="106425" y="638555"/>
                  </a:lnTo>
                  <a:lnTo>
                    <a:pt x="2310638" y="638555"/>
                  </a:lnTo>
                  <a:lnTo>
                    <a:pt x="2352073" y="630195"/>
                  </a:lnTo>
                  <a:lnTo>
                    <a:pt x="2385901" y="607393"/>
                  </a:lnTo>
                  <a:lnTo>
                    <a:pt x="2408703" y="573565"/>
                  </a:lnTo>
                  <a:lnTo>
                    <a:pt x="2417064" y="532129"/>
                  </a:lnTo>
                  <a:lnTo>
                    <a:pt x="2417064" y="106425"/>
                  </a:lnTo>
                  <a:lnTo>
                    <a:pt x="2408703" y="64990"/>
                  </a:lnTo>
                  <a:lnTo>
                    <a:pt x="2385901" y="31162"/>
                  </a:lnTo>
                  <a:lnTo>
                    <a:pt x="2352073" y="8360"/>
                  </a:lnTo>
                  <a:lnTo>
                    <a:pt x="2310638" y="0"/>
                  </a:lnTo>
                  <a:close/>
                </a:path>
              </a:pathLst>
            </a:custGeom>
            <a:solidFill>
              <a:srgbClr val="6E32E0"/>
            </a:solidFill>
            <a:ln w="9525" cap="flat" cmpd="sng">
              <a:solidFill>
                <a:srgbClr val="6D31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817" name="Google Shape;817;p112"/>
            <p:cNvSpPr/>
            <p:nvPr/>
          </p:nvSpPr>
          <p:spPr>
            <a:xfrm>
              <a:off x="3009900" y="2959607"/>
              <a:ext cx="2417445" cy="638810"/>
            </a:xfrm>
            <a:custGeom>
              <a:avLst/>
              <a:gdLst/>
              <a:ahLst/>
              <a:cxnLst/>
              <a:rect l="l" t="t" r="r" b="b"/>
              <a:pathLst>
                <a:path w="2417445" h="638810" extrusionOk="0">
                  <a:moveTo>
                    <a:pt x="0" y="106425"/>
                  </a:moveTo>
                  <a:lnTo>
                    <a:pt x="8360" y="64990"/>
                  </a:lnTo>
                  <a:lnTo>
                    <a:pt x="31162" y="31162"/>
                  </a:lnTo>
                  <a:lnTo>
                    <a:pt x="64990" y="8360"/>
                  </a:lnTo>
                  <a:lnTo>
                    <a:pt x="106425" y="0"/>
                  </a:lnTo>
                  <a:lnTo>
                    <a:pt x="2310638" y="0"/>
                  </a:lnTo>
                  <a:lnTo>
                    <a:pt x="2352073" y="8360"/>
                  </a:lnTo>
                  <a:lnTo>
                    <a:pt x="2385901" y="31162"/>
                  </a:lnTo>
                  <a:lnTo>
                    <a:pt x="2408703" y="64990"/>
                  </a:lnTo>
                  <a:lnTo>
                    <a:pt x="2417064" y="106425"/>
                  </a:lnTo>
                  <a:lnTo>
                    <a:pt x="2417064" y="532129"/>
                  </a:lnTo>
                  <a:lnTo>
                    <a:pt x="2408703" y="573565"/>
                  </a:lnTo>
                  <a:lnTo>
                    <a:pt x="2385901" y="607393"/>
                  </a:lnTo>
                  <a:lnTo>
                    <a:pt x="2352073" y="630195"/>
                  </a:lnTo>
                  <a:lnTo>
                    <a:pt x="2310638" y="638555"/>
                  </a:lnTo>
                  <a:lnTo>
                    <a:pt x="106425" y="638555"/>
                  </a:lnTo>
                  <a:lnTo>
                    <a:pt x="64990" y="630195"/>
                  </a:lnTo>
                  <a:lnTo>
                    <a:pt x="31162" y="607393"/>
                  </a:lnTo>
                  <a:lnTo>
                    <a:pt x="8360" y="573565"/>
                  </a:lnTo>
                  <a:lnTo>
                    <a:pt x="0" y="532129"/>
                  </a:lnTo>
                  <a:lnTo>
                    <a:pt x="0" y="106425"/>
                  </a:lnTo>
                  <a:close/>
                </a:path>
              </a:pathLst>
            </a:custGeom>
            <a:noFill/>
            <a:ln w="12175" cap="flat" cmpd="sng">
              <a:solidFill>
                <a:srgbClr val="6D31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818" name="Google Shape;818;p112"/>
          <p:cNvSpPr txBox="1"/>
          <p:nvPr/>
        </p:nvSpPr>
        <p:spPr>
          <a:xfrm>
            <a:off x="2945778" y="2447371"/>
            <a:ext cx="1235100" cy="216900"/>
          </a:xfrm>
          <a:prstGeom prst="rect">
            <a:avLst/>
          </a:prstGeom>
          <a:noFill/>
          <a:ln w="9525" cap="flat" cmpd="sng">
            <a:solidFill>
              <a:srgbClr val="6D31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0000" rIns="0" bIns="0" anchor="t" anchorCtr="0">
            <a:noAutofit/>
          </a:bodyPr>
          <a:lstStyle/>
          <a:p>
            <a:pPr marL="0" marR="0" lvl="0" indent="0" algn="ctr" rtl="0">
              <a:lnSpc>
                <a:spcPct val="117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AOV</a:t>
            </a:r>
            <a:endParaRPr sz="13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ctr" rtl="0">
              <a:lnSpc>
                <a:spcPct val="8928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819" name="Google Shape;819;p112"/>
          <p:cNvGrpSpPr/>
          <p:nvPr/>
        </p:nvGrpSpPr>
        <p:grpSpPr>
          <a:xfrm>
            <a:off x="4553092" y="2359914"/>
            <a:ext cx="1545587" cy="419059"/>
            <a:chOff x="5730240" y="2959607"/>
            <a:chExt cx="2362200" cy="638810"/>
          </a:xfrm>
        </p:grpSpPr>
        <p:sp>
          <p:nvSpPr>
            <p:cNvPr id="820" name="Google Shape;820;p112"/>
            <p:cNvSpPr/>
            <p:nvPr/>
          </p:nvSpPr>
          <p:spPr>
            <a:xfrm>
              <a:off x="5730240" y="2959607"/>
              <a:ext cx="2362200" cy="638810"/>
            </a:xfrm>
            <a:custGeom>
              <a:avLst/>
              <a:gdLst/>
              <a:ahLst/>
              <a:cxnLst/>
              <a:rect l="l" t="t" r="r" b="b"/>
              <a:pathLst>
                <a:path w="2362200" h="638810" extrusionOk="0">
                  <a:moveTo>
                    <a:pt x="2255774" y="0"/>
                  </a:moveTo>
                  <a:lnTo>
                    <a:pt x="106425" y="0"/>
                  </a:lnTo>
                  <a:lnTo>
                    <a:pt x="64990" y="8360"/>
                  </a:lnTo>
                  <a:lnTo>
                    <a:pt x="31162" y="31162"/>
                  </a:lnTo>
                  <a:lnTo>
                    <a:pt x="8360" y="64990"/>
                  </a:lnTo>
                  <a:lnTo>
                    <a:pt x="0" y="106425"/>
                  </a:lnTo>
                  <a:lnTo>
                    <a:pt x="0" y="532129"/>
                  </a:lnTo>
                  <a:lnTo>
                    <a:pt x="8360" y="573565"/>
                  </a:lnTo>
                  <a:lnTo>
                    <a:pt x="31162" y="607393"/>
                  </a:lnTo>
                  <a:lnTo>
                    <a:pt x="64990" y="630195"/>
                  </a:lnTo>
                  <a:lnTo>
                    <a:pt x="106425" y="638555"/>
                  </a:lnTo>
                  <a:lnTo>
                    <a:pt x="2255774" y="638555"/>
                  </a:lnTo>
                  <a:lnTo>
                    <a:pt x="2297209" y="630195"/>
                  </a:lnTo>
                  <a:lnTo>
                    <a:pt x="2331037" y="607393"/>
                  </a:lnTo>
                  <a:lnTo>
                    <a:pt x="2353839" y="573565"/>
                  </a:lnTo>
                  <a:lnTo>
                    <a:pt x="2362200" y="532129"/>
                  </a:lnTo>
                  <a:lnTo>
                    <a:pt x="2362200" y="106425"/>
                  </a:lnTo>
                  <a:lnTo>
                    <a:pt x="2353839" y="64990"/>
                  </a:lnTo>
                  <a:lnTo>
                    <a:pt x="2331037" y="31162"/>
                  </a:lnTo>
                  <a:lnTo>
                    <a:pt x="2297209" y="8360"/>
                  </a:lnTo>
                  <a:lnTo>
                    <a:pt x="2255774" y="0"/>
                  </a:lnTo>
                  <a:close/>
                </a:path>
              </a:pathLst>
            </a:custGeom>
            <a:solidFill>
              <a:srgbClr val="6E32E0"/>
            </a:solidFill>
            <a:ln w="9525" cap="flat" cmpd="sng">
              <a:solidFill>
                <a:srgbClr val="6D31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821" name="Google Shape;821;p112"/>
            <p:cNvSpPr/>
            <p:nvPr/>
          </p:nvSpPr>
          <p:spPr>
            <a:xfrm>
              <a:off x="5730240" y="2959607"/>
              <a:ext cx="2362200" cy="638810"/>
            </a:xfrm>
            <a:custGeom>
              <a:avLst/>
              <a:gdLst/>
              <a:ahLst/>
              <a:cxnLst/>
              <a:rect l="l" t="t" r="r" b="b"/>
              <a:pathLst>
                <a:path w="2362200" h="638810" extrusionOk="0">
                  <a:moveTo>
                    <a:pt x="0" y="106425"/>
                  </a:moveTo>
                  <a:lnTo>
                    <a:pt x="8360" y="64990"/>
                  </a:lnTo>
                  <a:lnTo>
                    <a:pt x="31162" y="31162"/>
                  </a:lnTo>
                  <a:lnTo>
                    <a:pt x="64990" y="8360"/>
                  </a:lnTo>
                  <a:lnTo>
                    <a:pt x="106425" y="0"/>
                  </a:lnTo>
                  <a:lnTo>
                    <a:pt x="2255774" y="0"/>
                  </a:lnTo>
                  <a:lnTo>
                    <a:pt x="2297209" y="8360"/>
                  </a:lnTo>
                  <a:lnTo>
                    <a:pt x="2331037" y="31162"/>
                  </a:lnTo>
                  <a:lnTo>
                    <a:pt x="2353839" y="64990"/>
                  </a:lnTo>
                  <a:lnTo>
                    <a:pt x="2362200" y="106425"/>
                  </a:lnTo>
                  <a:lnTo>
                    <a:pt x="2362200" y="532129"/>
                  </a:lnTo>
                  <a:lnTo>
                    <a:pt x="2353839" y="573565"/>
                  </a:lnTo>
                  <a:lnTo>
                    <a:pt x="2331037" y="607393"/>
                  </a:lnTo>
                  <a:lnTo>
                    <a:pt x="2297209" y="630195"/>
                  </a:lnTo>
                  <a:lnTo>
                    <a:pt x="2255774" y="638555"/>
                  </a:lnTo>
                  <a:lnTo>
                    <a:pt x="106425" y="638555"/>
                  </a:lnTo>
                  <a:lnTo>
                    <a:pt x="64990" y="630195"/>
                  </a:lnTo>
                  <a:lnTo>
                    <a:pt x="31162" y="607393"/>
                  </a:lnTo>
                  <a:lnTo>
                    <a:pt x="8360" y="573565"/>
                  </a:lnTo>
                  <a:lnTo>
                    <a:pt x="0" y="532129"/>
                  </a:lnTo>
                  <a:lnTo>
                    <a:pt x="0" y="106425"/>
                  </a:lnTo>
                  <a:close/>
                </a:path>
              </a:pathLst>
            </a:custGeom>
            <a:noFill/>
            <a:ln w="12175" cap="flat" cmpd="sng">
              <a:solidFill>
                <a:srgbClr val="6D31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822" name="Google Shape;822;p112"/>
          <p:cNvSpPr txBox="1"/>
          <p:nvPr/>
        </p:nvSpPr>
        <p:spPr>
          <a:xfrm>
            <a:off x="4578824" y="2370725"/>
            <a:ext cx="1434300" cy="379500"/>
          </a:xfrm>
          <a:prstGeom prst="rect">
            <a:avLst/>
          </a:prstGeom>
          <a:noFill/>
          <a:ln w="9525" cap="flat" cmpd="sng">
            <a:solidFill>
              <a:srgbClr val="6D31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000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GMV</a:t>
            </a:r>
            <a:endParaRPr sz="1300" b="1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Gross Merchandise Volume</a:t>
            </a:r>
            <a:endParaRPr sz="1300" b="1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823" name="Google Shape;823;p112"/>
          <p:cNvGrpSpPr/>
          <p:nvPr/>
        </p:nvGrpSpPr>
        <p:grpSpPr>
          <a:xfrm>
            <a:off x="3563916" y="2153964"/>
            <a:ext cx="2539001" cy="1420635"/>
            <a:chOff x="4218432" y="2645664"/>
            <a:chExt cx="3880485" cy="2165602"/>
          </a:xfrm>
        </p:grpSpPr>
        <p:sp>
          <p:nvSpPr>
            <p:cNvPr id="824" name="Google Shape;824;p112"/>
            <p:cNvSpPr/>
            <p:nvPr/>
          </p:nvSpPr>
          <p:spPr>
            <a:xfrm>
              <a:off x="4218432" y="2645664"/>
              <a:ext cx="1205229" cy="313689"/>
            </a:xfrm>
            <a:custGeom>
              <a:avLst/>
              <a:gdLst/>
              <a:ahLst/>
              <a:cxnLst/>
              <a:rect l="l" t="t" r="r" b="b"/>
              <a:pathLst>
                <a:path w="1205229" h="313689" extrusionOk="0">
                  <a:moveTo>
                    <a:pt x="1204848" y="0"/>
                  </a:moveTo>
                  <a:lnTo>
                    <a:pt x="1204848" y="156590"/>
                  </a:lnTo>
                  <a:lnTo>
                    <a:pt x="0" y="156590"/>
                  </a:lnTo>
                  <a:lnTo>
                    <a:pt x="0" y="313309"/>
                  </a:lnTo>
                </a:path>
              </a:pathLst>
            </a:custGeom>
            <a:noFill/>
            <a:ln w="9525" cap="flat" cmpd="sng">
              <a:solidFill>
                <a:srgbClr val="6D31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825" name="Google Shape;825;p112"/>
            <p:cNvSpPr/>
            <p:nvPr/>
          </p:nvSpPr>
          <p:spPr>
            <a:xfrm>
              <a:off x="6481572" y="4171187"/>
              <a:ext cx="1617345" cy="640079"/>
            </a:xfrm>
            <a:custGeom>
              <a:avLst/>
              <a:gdLst/>
              <a:ahLst/>
              <a:cxnLst/>
              <a:rect l="l" t="t" r="r" b="b"/>
              <a:pathLst>
                <a:path w="1617345" h="640079" extrusionOk="0">
                  <a:moveTo>
                    <a:pt x="1510283" y="0"/>
                  </a:moveTo>
                  <a:lnTo>
                    <a:pt x="106679" y="0"/>
                  </a:lnTo>
                  <a:lnTo>
                    <a:pt x="65150" y="8381"/>
                  </a:lnTo>
                  <a:lnTo>
                    <a:pt x="31242" y="31242"/>
                  </a:lnTo>
                  <a:lnTo>
                    <a:pt x="8382" y="65150"/>
                  </a:lnTo>
                  <a:lnTo>
                    <a:pt x="0" y="106680"/>
                  </a:lnTo>
                  <a:lnTo>
                    <a:pt x="0" y="533400"/>
                  </a:lnTo>
                  <a:lnTo>
                    <a:pt x="8382" y="574929"/>
                  </a:lnTo>
                  <a:lnTo>
                    <a:pt x="31242" y="608838"/>
                  </a:lnTo>
                  <a:lnTo>
                    <a:pt x="65150" y="631698"/>
                  </a:lnTo>
                  <a:lnTo>
                    <a:pt x="106679" y="640080"/>
                  </a:lnTo>
                  <a:lnTo>
                    <a:pt x="1510283" y="640080"/>
                  </a:lnTo>
                  <a:lnTo>
                    <a:pt x="1551813" y="631698"/>
                  </a:lnTo>
                  <a:lnTo>
                    <a:pt x="1585722" y="608838"/>
                  </a:lnTo>
                  <a:lnTo>
                    <a:pt x="1608581" y="574929"/>
                  </a:lnTo>
                  <a:lnTo>
                    <a:pt x="1616963" y="533400"/>
                  </a:lnTo>
                  <a:lnTo>
                    <a:pt x="1616963" y="106680"/>
                  </a:lnTo>
                  <a:lnTo>
                    <a:pt x="1608581" y="65150"/>
                  </a:lnTo>
                  <a:lnTo>
                    <a:pt x="1585721" y="31242"/>
                  </a:lnTo>
                  <a:lnTo>
                    <a:pt x="1551812" y="8381"/>
                  </a:lnTo>
                  <a:lnTo>
                    <a:pt x="1510283" y="0"/>
                  </a:lnTo>
                  <a:close/>
                </a:path>
              </a:pathLst>
            </a:custGeom>
            <a:solidFill>
              <a:srgbClr val="6E32E0"/>
            </a:solidFill>
            <a:ln w="9525" cap="flat" cmpd="sng">
              <a:solidFill>
                <a:srgbClr val="6D31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826" name="Google Shape;826;p112"/>
            <p:cNvSpPr/>
            <p:nvPr/>
          </p:nvSpPr>
          <p:spPr>
            <a:xfrm>
              <a:off x="6481572" y="4171187"/>
              <a:ext cx="1617345" cy="640079"/>
            </a:xfrm>
            <a:custGeom>
              <a:avLst/>
              <a:gdLst/>
              <a:ahLst/>
              <a:cxnLst/>
              <a:rect l="l" t="t" r="r" b="b"/>
              <a:pathLst>
                <a:path w="1617345" h="640079" extrusionOk="0">
                  <a:moveTo>
                    <a:pt x="0" y="106680"/>
                  </a:moveTo>
                  <a:lnTo>
                    <a:pt x="8382" y="65150"/>
                  </a:lnTo>
                  <a:lnTo>
                    <a:pt x="31242" y="31242"/>
                  </a:lnTo>
                  <a:lnTo>
                    <a:pt x="65150" y="8381"/>
                  </a:lnTo>
                  <a:lnTo>
                    <a:pt x="106679" y="0"/>
                  </a:lnTo>
                  <a:lnTo>
                    <a:pt x="1510283" y="0"/>
                  </a:lnTo>
                  <a:lnTo>
                    <a:pt x="1551812" y="8381"/>
                  </a:lnTo>
                  <a:lnTo>
                    <a:pt x="1585721" y="31242"/>
                  </a:lnTo>
                  <a:lnTo>
                    <a:pt x="1608581" y="65150"/>
                  </a:lnTo>
                  <a:lnTo>
                    <a:pt x="1616963" y="106680"/>
                  </a:lnTo>
                  <a:lnTo>
                    <a:pt x="1616963" y="533400"/>
                  </a:lnTo>
                  <a:lnTo>
                    <a:pt x="1608581" y="574929"/>
                  </a:lnTo>
                  <a:lnTo>
                    <a:pt x="1585722" y="608838"/>
                  </a:lnTo>
                  <a:lnTo>
                    <a:pt x="1551813" y="631698"/>
                  </a:lnTo>
                  <a:lnTo>
                    <a:pt x="1510283" y="640080"/>
                  </a:lnTo>
                  <a:lnTo>
                    <a:pt x="106679" y="640080"/>
                  </a:lnTo>
                  <a:lnTo>
                    <a:pt x="65150" y="631698"/>
                  </a:lnTo>
                  <a:lnTo>
                    <a:pt x="31242" y="608838"/>
                  </a:lnTo>
                  <a:lnTo>
                    <a:pt x="8382" y="574929"/>
                  </a:lnTo>
                  <a:lnTo>
                    <a:pt x="0" y="533400"/>
                  </a:lnTo>
                  <a:lnTo>
                    <a:pt x="0" y="106680"/>
                  </a:lnTo>
                  <a:close/>
                </a:path>
              </a:pathLst>
            </a:custGeom>
            <a:noFill/>
            <a:ln w="12175" cap="flat" cmpd="sng">
              <a:solidFill>
                <a:srgbClr val="6D31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827" name="Google Shape;827;p112"/>
          <p:cNvSpPr txBox="1"/>
          <p:nvPr/>
        </p:nvSpPr>
        <p:spPr>
          <a:xfrm>
            <a:off x="5348830" y="3246394"/>
            <a:ext cx="453000" cy="216900"/>
          </a:xfrm>
          <a:prstGeom prst="rect">
            <a:avLst/>
          </a:prstGeom>
          <a:noFill/>
          <a:ln w="9525" cap="flat" cmpd="sng">
            <a:solidFill>
              <a:srgbClr val="6D31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127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AOV</a:t>
            </a:r>
            <a:endParaRPr sz="13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828" name="Google Shape;828;p112"/>
          <p:cNvGrpSpPr/>
          <p:nvPr/>
        </p:nvGrpSpPr>
        <p:grpSpPr>
          <a:xfrm>
            <a:off x="4562068" y="2760809"/>
            <a:ext cx="1541984" cy="1659103"/>
            <a:chOff x="4181068" y="2989409"/>
            <a:chExt cx="1541984" cy="1659103"/>
          </a:xfrm>
        </p:grpSpPr>
        <p:sp>
          <p:nvSpPr>
            <p:cNvPr id="829" name="Google Shape;829;p112"/>
            <p:cNvSpPr/>
            <p:nvPr/>
          </p:nvSpPr>
          <p:spPr>
            <a:xfrm>
              <a:off x="4181068" y="2989409"/>
              <a:ext cx="137671" cy="1039396"/>
            </a:xfrm>
            <a:custGeom>
              <a:avLst/>
              <a:gdLst/>
              <a:ahLst/>
              <a:cxnLst/>
              <a:rect l="l" t="t" r="r" b="b"/>
              <a:pathLst>
                <a:path w="210185" h="1586864" extrusionOk="0">
                  <a:moveTo>
                    <a:pt x="0" y="0"/>
                  </a:moveTo>
                  <a:lnTo>
                    <a:pt x="286" y="72090"/>
                  </a:lnTo>
                  <a:lnTo>
                    <a:pt x="1132" y="144047"/>
                  </a:lnTo>
                  <a:lnTo>
                    <a:pt x="2522" y="215739"/>
                  </a:lnTo>
                  <a:lnTo>
                    <a:pt x="4436" y="287033"/>
                  </a:lnTo>
                  <a:lnTo>
                    <a:pt x="6859" y="357797"/>
                  </a:lnTo>
                  <a:lnTo>
                    <a:pt x="9772" y="427898"/>
                  </a:lnTo>
                  <a:lnTo>
                    <a:pt x="13159" y="497204"/>
                  </a:lnTo>
                  <a:lnTo>
                    <a:pt x="17000" y="565583"/>
                  </a:lnTo>
                  <a:lnTo>
                    <a:pt x="21279" y="632901"/>
                  </a:lnTo>
                  <a:lnTo>
                    <a:pt x="25979" y="699028"/>
                  </a:lnTo>
                  <a:lnTo>
                    <a:pt x="31082" y="763829"/>
                  </a:lnTo>
                  <a:lnTo>
                    <a:pt x="36569" y="827174"/>
                  </a:lnTo>
                  <a:lnTo>
                    <a:pt x="42425" y="888929"/>
                  </a:lnTo>
                  <a:lnTo>
                    <a:pt x="48631" y="948962"/>
                  </a:lnTo>
                  <a:lnTo>
                    <a:pt x="55170" y="1007141"/>
                  </a:lnTo>
                  <a:lnTo>
                    <a:pt x="62024" y="1063334"/>
                  </a:lnTo>
                  <a:lnTo>
                    <a:pt x="69175" y="1117407"/>
                  </a:lnTo>
                  <a:lnTo>
                    <a:pt x="76607" y="1169229"/>
                  </a:lnTo>
                  <a:lnTo>
                    <a:pt x="84302" y="1218667"/>
                  </a:lnTo>
                  <a:lnTo>
                    <a:pt x="92242" y="1265589"/>
                  </a:lnTo>
                  <a:lnTo>
                    <a:pt x="100409" y="1309863"/>
                  </a:lnTo>
                  <a:lnTo>
                    <a:pt x="108787" y="1351355"/>
                  </a:lnTo>
                  <a:lnTo>
                    <a:pt x="117357" y="1389934"/>
                  </a:lnTo>
                  <a:lnTo>
                    <a:pt x="135006" y="1457821"/>
                  </a:lnTo>
                  <a:lnTo>
                    <a:pt x="153215" y="1512467"/>
                  </a:lnTo>
                  <a:lnTo>
                    <a:pt x="171844" y="1552810"/>
                  </a:lnTo>
                  <a:lnTo>
                    <a:pt x="200270" y="1584194"/>
                  </a:lnTo>
                  <a:lnTo>
                    <a:pt x="209804" y="1586356"/>
                  </a:lnTo>
                </a:path>
              </a:pathLst>
            </a:custGeom>
            <a:noFill/>
            <a:ln w="9525" cap="flat" cmpd="sng">
              <a:solidFill>
                <a:srgbClr val="6D31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830" name="Google Shape;830;p112"/>
            <p:cNvSpPr/>
            <p:nvPr/>
          </p:nvSpPr>
          <p:spPr>
            <a:xfrm>
              <a:off x="4406259" y="3947997"/>
              <a:ext cx="163800" cy="1644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9525" cap="flat" cmpd="sng">
              <a:solidFill>
                <a:srgbClr val="6D31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831" name="Google Shape;831;p112"/>
            <p:cNvSpPr/>
            <p:nvPr/>
          </p:nvSpPr>
          <p:spPr>
            <a:xfrm>
              <a:off x="4318177" y="3858687"/>
              <a:ext cx="343554" cy="343554"/>
            </a:xfrm>
            <a:custGeom>
              <a:avLst/>
              <a:gdLst/>
              <a:ahLst/>
              <a:cxnLst/>
              <a:rect l="l" t="t" r="r" b="b"/>
              <a:pathLst>
                <a:path w="524510" h="524510" extrusionOk="0">
                  <a:moveTo>
                    <a:pt x="0" y="262127"/>
                  </a:moveTo>
                  <a:lnTo>
                    <a:pt x="4222" y="215007"/>
                  </a:lnTo>
                  <a:lnTo>
                    <a:pt x="16398" y="170658"/>
                  </a:lnTo>
                  <a:lnTo>
                    <a:pt x="35785" y="129822"/>
                  </a:lnTo>
                  <a:lnTo>
                    <a:pt x="61645" y="93237"/>
                  </a:lnTo>
                  <a:lnTo>
                    <a:pt x="93237" y="61645"/>
                  </a:lnTo>
                  <a:lnTo>
                    <a:pt x="129822" y="35785"/>
                  </a:lnTo>
                  <a:lnTo>
                    <a:pt x="170658" y="16398"/>
                  </a:lnTo>
                  <a:lnTo>
                    <a:pt x="215007" y="4222"/>
                  </a:lnTo>
                  <a:lnTo>
                    <a:pt x="262128" y="0"/>
                  </a:lnTo>
                  <a:lnTo>
                    <a:pt x="309248" y="4222"/>
                  </a:lnTo>
                  <a:lnTo>
                    <a:pt x="353597" y="16398"/>
                  </a:lnTo>
                  <a:lnTo>
                    <a:pt x="394433" y="35785"/>
                  </a:lnTo>
                  <a:lnTo>
                    <a:pt x="431018" y="61645"/>
                  </a:lnTo>
                  <a:lnTo>
                    <a:pt x="462610" y="93237"/>
                  </a:lnTo>
                  <a:lnTo>
                    <a:pt x="488470" y="129822"/>
                  </a:lnTo>
                  <a:lnTo>
                    <a:pt x="507857" y="170658"/>
                  </a:lnTo>
                  <a:lnTo>
                    <a:pt x="520033" y="215007"/>
                  </a:lnTo>
                  <a:lnTo>
                    <a:pt x="524256" y="262127"/>
                  </a:lnTo>
                  <a:lnTo>
                    <a:pt x="520033" y="309248"/>
                  </a:lnTo>
                  <a:lnTo>
                    <a:pt x="507857" y="353597"/>
                  </a:lnTo>
                  <a:lnTo>
                    <a:pt x="488470" y="394433"/>
                  </a:lnTo>
                  <a:lnTo>
                    <a:pt x="462610" y="431018"/>
                  </a:lnTo>
                  <a:lnTo>
                    <a:pt x="431018" y="462610"/>
                  </a:lnTo>
                  <a:lnTo>
                    <a:pt x="394433" y="488470"/>
                  </a:lnTo>
                  <a:lnTo>
                    <a:pt x="353597" y="507857"/>
                  </a:lnTo>
                  <a:lnTo>
                    <a:pt x="309248" y="520033"/>
                  </a:lnTo>
                  <a:lnTo>
                    <a:pt x="262128" y="524256"/>
                  </a:lnTo>
                  <a:lnTo>
                    <a:pt x="215007" y="520033"/>
                  </a:lnTo>
                  <a:lnTo>
                    <a:pt x="170658" y="507857"/>
                  </a:lnTo>
                  <a:lnTo>
                    <a:pt x="129822" y="488470"/>
                  </a:lnTo>
                  <a:lnTo>
                    <a:pt x="93237" y="462610"/>
                  </a:lnTo>
                  <a:lnTo>
                    <a:pt x="61645" y="431018"/>
                  </a:lnTo>
                  <a:lnTo>
                    <a:pt x="35785" y="394433"/>
                  </a:lnTo>
                  <a:lnTo>
                    <a:pt x="16398" y="353597"/>
                  </a:lnTo>
                  <a:lnTo>
                    <a:pt x="4222" y="309248"/>
                  </a:lnTo>
                  <a:lnTo>
                    <a:pt x="0" y="262127"/>
                  </a:lnTo>
                  <a:close/>
                </a:path>
              </a:pathLst>
            </a:custGeom>
            <a:noFill/>
            <a:ln w="28950" cap="flat" cmpd="sng">
              <a:solidFill>
                <a:srgbClr val="6D31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832" name="Google Shape;832;p112"/>
            <p:cNvSpPr/>
            <p:nvPr/>
          </p:nvSpPr>
          <p:spPr>
            <a:xfrm>
              <a:off x="4663691" y="4230091"/>
              <a:ext cx="1059361" cy="418421"/>
            </a:xfrm>
            <a:custGeom>
              <a:avLst/>
              <a:gdLst/>
              <a:ahLst/>
              <a:cxnLst/>
              <a:rect l="l" t="t" r="r" b="b"/>
              <a:pathLst>
                <a:path w="1617345" h="638810" extrusionOk="0">
                  <a:moveTo>
                    <a:pt x="1510537" y="0"/>
                  </a:moveTo>
                  <a:lnTo>
                    <a:pt x="106425" y="0"/>
                  </a:lnTo>
                  <a:lnTo>
                    <a:pt x="64990" y="8360"/>
                  </a:lnTo>
                  <a:lnTo>
                    <a:pt x="31162" y="31162"/>
                  </a:lnTo>
                  <a:lnTo>
                    <a:pt x="8360" y="64990"/>
                  </a:lnTo>
                  <a:lnTo>
                    <a:pt x="0" y="106426"/>
                  </a:lnTo>
                  <a:lnTo>
                    <a:pt x="0" y="532130"/>
                  </a:lnTo>
                  <a:lnTo>
                    <a:pt x="8360" y="573555"/>
                  </a:lnTo>
                  <a:lnTo>
                    <a:pt x="31162" y="607383"/>
                  </a:lnTo>
                  <a:lnTo>
                    <a:pt x="64990" y="630192"/>
                  </a:lnTo>
                  <a:lnTo>
                    <a:pt x="106425" y="638556"/>
                  </a:lnTo>
                  <a:lnTo>
                    <a:pt x="1510537" y="638556"/>
                  </a:lnTo>
                  <a:lnTo>
                    <a:pt x="1551973" y="630192"/>
                  </a:lnTo>
                  <a:lnTo>
                    <a:pt x="1585801" y="607383"/>
                  </a:lnTo>
                  <a:lnTo>
                    <a:pt x="1608603" y="573555"/>
                  </a:lnTo>
                  <a:lnTo>
                    <a:pt x="1616963" y="532130"/>
                  </a:lnTo>
                  <a:lnTo>
                    <a:pt x="1616963" y="106426"/>
                  </a:lnTo>
                  <a:lnTo>
                    <a:pt x="1608603" y="64990"/>
                  </a:lnTo>
                  <a:lnTo>
                    <a:pt x="1585801" y="31162"/>
                  </a:lnTo>
                  <a:lnTo>
                    <a:pt x="1551973" y="8360"/>
                  </a:lnTo>
                  <a:lnTo>
                    <a:pt x="1510537" y="0"/>
                  </a:lnTo>
                  <a:close/>
                </a:path>
              </a:pathLst>
            </a:custGeom>
            <a:solidFill>
              <a:srgbClr val="FA2B38"/>
            </a:solidFill>
            <a:ln w="9525" cap="flat" cmpd="sng">
              <a:solidFill>
                <a:srgbClr val="6D31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833" name="Google Shape;833;p112"/>
            <p:cNvSpPr/>
            <p:nvPr/>
          </p:nvSpPr>
          <p:spPr>
            <a:xfrm>
              <a:off x="4663691" y="4230091"/>
              <a:ext cx="1059361" cy="418421"/>
            </a:xfrm>
            <a:custGeom>
              <a:avLst/>
              <a:gdLst/>
              <a:ahLst/>
              <a:cxnLst/>
              <a:rect l="l" t="t" r="r" b="b"/>
              <a:pathLst>
                <a:path w="1617345" h="638810" extrusionOk="0">
                  <a:moveTo>
                    <a:pt x="0" y="106426"/>
                  </a:moveTo>
                  <a:lnTo>
                    <a:pt x="8360" y="64990"/>
                  </a:lnTo>
                  <a:lnTo>
                    <a:pt x="31162" y="31162"/>
                  </a:lnTo>
                  <a:lnTo>
                    <a:pt x="64990" y="8360"/>
                  </a:lnTo>
                  <a:lnTo>
                    <a:pt x="106425" y="0"/>
                  </a:lnTo>
                  <a:lnTo>
                    <a:pt x="1510537" y="0"/>
                  </a:lnTo>
                  <a:lnTo>
                    <a:pt x="1551973" y="8360"/>
                  </a:lnTo>
                  <a:lnTo>
                    <a:pt x="1585801" y="31162"/>
                  </a:lnTo>
                  <a:lnTo>
                    <a:pt x="1608603" y="64990"/>
                  </a:lnTo>
                  <a:lnTo>
                    <a:pt x="1616963" y="106426"/>
                  </a:lnTo>
                  <a:lnTo>
                    <a:pt x="1616963" y="532130"/>
                  </a:lnTo>
                  <a:lnTo>
                    <a:pt x="1608603" y="573555"/>
                  </a:lnTo>
                  <a:lnTo>
                    <a:pt x="1585801" y="607383"/>
                  </a:lnTo>
                  <a:lnTo>
                    <a:pt x="1551973" y="630192"/>
                  </a:lnTo>
                  <a:lnTo>
                    <a:pt x="1510537" y="638556"/>
                  </a:lnTo>
                  <a:lnTo>
                    <a:pt x="106425" y="638556"/>
                  </a:lnTo>
                  <a:lnTo>
                    <a:pt x="64990" y="630192"/>
                  </a:lnTo>
                  <a:lnTo>
                    <a:pt x="31162" y="607383"/>
                  </a:lnTo>
                  <a:lnTo>
                    <a:pt x="8360" y="573555"/>
                  </a:lnTo>
                  <a:lnTo>
                    <a:pt x="0" y="532130"/>
                  </a:lnTo>
                  <a:lnTo>
                    <a:pt x="0" y="106426"/>
                  </a:lnTo>
                  <a:close/>
                </a:path>
              </a:pathLst>
            </a:custGeom>
            <a:solidFill>
              <a:srgbClr val="6D31DF"/>
            </a:solidFill>
            <a:ln w="12175" cap="flat" cmpd="sng">
              <a:solidFill>
                <a:srgbClr val="6D31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12700" lvl="0" indent="1270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" sz="1300" b="1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Количество  транзакций</a:t>
              </a:r>
              <a:endParaRPr sz="13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834" name="Google Shape;834;p112"/>
          <p:cNvGrpSpPr/>
          <p:nvPr/>
        </p:nvGrpSpPr>
        <p:grpSpPr>
          <a:xfrm>
            <a:off x="4870186" y="3364654"/>
            <a:ext cx="175416" cy="847366"/>
            <a:chOff x="6214871" y="4491227"/>
            <a:chExt cx="268097" cy="1291716"/>
          </a:xfrm>
        </p:grpSpPr>
        <p:sp>
          <p:nvSpPr>
            <p:cNvPr id="835" name="Google Shape;835;p112"/>
            <p:cNvSpPr/>
            <p:nvPr/>
          </p:nvSpPr>
          <p:spPr>
            <a:xfrm>
              <a:off x="6214871" y="4491227"/>
              <a:ext cx="267335" cy="1290954"/>
            </a:xfrm>
            <a:custGeom>
              <a:avLst/>
              <a:gdLst/>
              <a:ahLst/>
              <a:cxnLst/>
              <a:rect l="l" t="t" r="r" b="b"/>
              <a:pathLst>
                <a:path w="267335" h="1290954" extrusionOk="0">
                  <a:moveTo>
                    <a:pt x="0" y="404495"/>
                  </a:moveTo>
                  <a:lnTo>
                    <a:pt x="0" y="0"/>
                  </a:lnTo>
                  <a:lnTo>
                    <a:pt x="267080" y="0"/>
                  </a:lnTo>
                </a:path>
                <a:path w="267335" h="1290954" extrusionOk="0">
                  <a:moveTo>
                    <a:pt x="0" y="928116"/>
                  </a:moveTo>
                  <a:lnTo>
                    <a:pt x="0" y="1290789"/>
                  </a:lnTo>
                  <a:lnTo>
                    <a:pt x="267080" y="1290789"/>
                  </a:lnTo>
                </a:path>
              </a:pathLst>
            </a:custGeom>
            <a:noFill/>
            <a:ln w="9525" cap="flat" cmpd="sng">
              <a:solidFill>
                <a:srgbClr val="6D31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836" name="Google Shape;836;p112"/>
            <p:cNvSpPr/>
            <p:nvPr/>
          </p:nvSpPr>
          <p:spPr>
            <a:xfrm>
              <a:off x="6215633" y="4491989"/>
              <a:ext cx="267335" cy="1290954"/>
            </a:xfrm>
            <a:custGeom>
              <a:avLst/>
              <a:gdLst/>
              <a:ahLst/>
              <a:cxnLst/>
              <a:rect l="l" t="t" r="r" b="b"/>
              <a:pathLst>
                <a:path w="267335" h="1290954" extrusionOk="0">
                  <a:moveTo>
                    <a:pt x="0" y="404495"/>
                  </a:moveTo>
                  <a:lnTo>
                    <a:pt x="0" y="0"/>
                  </a:lnTo>
                  <a:lnTo>
                    <a:pt x="267080" y="0"/>
                  </a:lnTo>
                </a:path>
                <a:path w="267335" h="1290954" extrusionOk="0">
                  <a:moveTo>
                    <a:pt x="0" y="928116"/>
                  </a:moveTo>
                  <a:lnTo>
                    <a:pt x="0" y="1290789"/>
                  </a:lnTo>
                  <a:lnTo>
                    <a:pt x="267080" y="1290789"/>
                  </a:lnTo>
                </a:path>
              </a:pathLst>
            </a:custGeom>
            <a:noFill/>
            <a:ln w="19800" cap="flat" cmpd="sng">
              <a:solidFill>
                <a:srgbClr val="6D31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13"/>
          <p:cNvSpPr txBox="1"/>
          <p:nvPr/>
        </p:nvSpPr>
        <p:spPr>
          <a:xfrm>
            <a:off x="614365" y="1594685"/>
            <a:ext cx="5080200" cy="19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150" rIns="0" bIns="0" anchor="t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" sz="44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Базовые метрики продукта</a:t>
            </a:r>
            <a:endParaRPr sz="44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499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9698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842" name="Google Shape;842;p113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113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7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9" y="101899"/>
                </a:lnTo>
                <a:lnTo>
                  <a:pt x="272991" y="74037"/>
                </a:lnTo>
                <a:lnTo>
                  <a:pt x="267569" y="46174"/>
                </a:lnTo>
                <a:lnTo>
                  <a:pt x="251301" y="21682"/>
                </a:lnTo>
                <a:lnTo>
                  <a:pt x="226806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113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13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13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847" name="Google Shape;847;p113"/>
          <p:cNvGrpSpPr/>
          <p:nvPr/>
        </p:nvGrpSpPr>
        <p:grpSpPr>
          <a:xfrm>
            <a:off x="7507015" y="345039"/>
            <a:ext cx="1023026" cy="168739"/>
            <a:chOff x="14868658" y="741514"/>
            <a:chExt cx="2249397" cy="384810"/>
          </a:xfrm>
        </p:grpSpPr>
        <p:sp>
          <p:nvSpPr>
            <p:cNvPr id="848" name="Google Shape;848;p113"/>
            <p:cNvSpPr/>
            <p:nvPr/>
          </p:nvSpPr>
          <p:spPr>
            <a:xfrm>
              <a:off x="16985455" y="863648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113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113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801"/>
                  </a:lnTo>
                </a:path>
              </a:pathLst>
            </a:custGeom>
            <a:noFill/>
            <a:ln w="355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113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113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113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113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801"/>
                  </a:lnTo>
                  <a:lnTo>
                    <a:pt x="108268" y="170801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113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113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113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113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113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113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80"/>
                  </a:lnTo>
                  <a:lnTo>
                    <a:pt x="110492" y="371274"/>
                  </a:lnTo>
                  <a:lnTo>
                    <a:pt x="130747" y="381117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61" name="Google Shape;861;p1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23700" y="1312425"/>
            <a:ext cx="3146326" cy="2649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6" name="Google Shape;866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114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68" name="Google Shape;868;p114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114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114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114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114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73" name="Google Shape;873;p114"/>
          <p:cNvSpPr txBox="1"/>
          <p:nvPr/>
        </p:nvSpPr>
        <p:spPr>
          <a:xfrm>
            <a:off x="450557" y="977250"/>
            <a:ext cx="7254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Базовые метрики продукта</a:t>
            </a:r>
            <a:endParaRPr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74" name="Google Shape;874;p114"/>
          <p:cNvSpPr txBox="1"/>
          <p:nvPr/>
        </p:nvSpPr>
        <p:spPr>
          <a:xfrm>
            <a:off x="900683" y="1906142"/>
            <a:ext cx="420900" cy="422100"/>
          </a:xfrm>
          <a:prstGeom prst="rect">
            <a:avLst/>
          </a:prstGeom>
          <a:solidFill>
            <a:srgbClr val="6D31DF"/>
          </a:solidFill>
          <a:ln>
            <a:noFill/>
          </a:ln>
        </p:spPr>
        <p:txBody>
          <a:bodyPr spcFirstLastPara="1" wrap="square" lIns="0" tIns="9620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75" name="Google Shape;875;p114"/>
          <p:cNvSpPr txBox="1"/>
          <p:nvPr/>
        </p:nvSpPr>
        <p:spPr>
          <a:xfrm>
            <a:off x="1455800" y="1933193"/>
            <a:ext cx="37005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CAC </a:t>
            </a:r>
            <a:r>
              <a:rPr lang="en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lang="en" sz="14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</a:t>
            </a:r>
            <a:r>
              <a:rPr lang="en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ustomer </a:t>
            </a:r>
            <a:r>
              <a:rPr lang="en" sz="14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</a:t>
            </a:r>
            <a:r>
              <a:rPr lang="en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cquisition </a:t>
            </a:r>
            <a:r>
              <a:rPr lang="en" sz="14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</a:t>
            </a:r>
            <a:r>
              <a:rPr lang="en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ost),$ – стоимость  привлечения пользователя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76" name="Google Shape;876;p114"/>
          <p:cNvSpPr txBox="1"/>
          <p:nvPr/>
        </p:nvSpPr>
        <p:spPr>
          <a:xfrm>
            <a:off x="900683" y="2695955"/>
            <a:ext cx="420900" cy="420900"/>
          </a:xfrm>
          <a:prstGeom prst="rect">
            <a:avLst/>
          </a:prstGeom>
          <a:solidFill>
            <a:srgbClr val="6D31DF"/>
          </a:solidFill>
          <a:ln>
            <a:noFill/>
          </a:ln>
        </p:spPr>
        <p:txBody>
          <a:bodyPr spcFirstLastPara="1" wrap="square" lIns="0" tIns="95725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77" name="Google Shape;877;p114"/>
          <p:cNvSpPr txBox="1"/>
          <p:nvPr/>
        </p:nvSpPr>
        <p:spPr>
          <a:xfrm>
            <a:off x="1455800" y="2719775"/>
            <a:ext cx="57147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LTV </a:t>
            </a:r>
            <a:r>
              <a:rPr lang="en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(Customer </a:t>
            </a:r>
            <a:r>
              <a:rPr lang="en" sz="14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</a:t>
            </a:r>
            <a:r>
              <a:rPr lang="en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ife-</a:t>
            </a:r>
            <a:r>
              <a:rPr lang="en" sz="14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</a:t>
            </a:r>
            <a:r>
              <a:rPr lang="en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ime </a:t>
            </a:r>
            <a:r>
              <a:rPr lang="en" sz="14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V</a:t>
            </a:r>
            <a:r>
              <a:rPr lang="en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alue),$ - прибыль, которую  пользователь приносит продукту за свою жизнь в продукте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78" name="Google Shape;878;p114"/>
          <p:cNvSpPr txBox="1"/>
          <p:nvPr/>
        </p:nvSpPr>
        <p:spPr>
          <a:xfrm>
            <a:off x="900683" y="3505201"/>
            <a:ext cx="420900" cy="420900"/>
          </a:xfrm>
          <a:prstGeom prst="rect">
            <a:avLst/>
          </a:prstGeom>
          <a:solidFill>
            <a:srgbClr val="6D31DF"/>
          </a:solidFill>
          <a:ln>
            <a:noFill/>
          </a:ln>
        </p:spPr>
        <p:txBody>
          <a:bodyPr spcFirstLastPara="1" wrap="square" lIns="0" tIns="9620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79" name="Google Shape;879;p114"/>
          <p:cNvSpPr txBox="1"/>
          <p:nvPr/>
        </p:nvSpPr>
        <p:spPr>
          <a:xfrm>
            <a:off x="1455800" y="3533875"/>
            <a:ext cx="4482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Retention rate % </a:t>
            </a:r>
            <a:r>
              <a:rPr lang="en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- доля клиентов, остающихся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активными в сервисе из периода в период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4" name="Google Shape;884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115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86" name="Google Shape;886;p115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115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115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115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115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91" name="Google Shape;891;p115"/>
          <p:cNvSpPr txBox="1"/>
          <p:nvPr/>
        </p:nvSpPr>
        <p:spPr>
          <a:xfrm>
            <a:off x="450557" y="977250"/>
            <a:ext cx="7254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Базовые метрики продукта</a:t>
            </a:r>
            <a:endParaRPr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92" name="Google Shape;892;p115"/>
          <p:cNvSpPr txBox="1"/>
          <p:nvPr/>
        </p:nvSpPr>
        <p:spPr>
          <a:xfrm>
            <a:off x="900683" y="1906142"/>
            <a:ext cx="420900" cy="422100"/>
          </a:xfrm>
          <a:prstGeom prst="rect">
            <a:avLst/>
          </a:prstGeom>
          <a:solidFill>
            <a:srgbClr val="6D31DF"/>
          </a:solidFill>
          <a:ln>
            <a:noFill/>
          </a:ln>
        </p:spPr>
        <p:txBody>
          <a:bodyPr spcFirstLastPara="1" wrap="square" lIns="0" tIns="9620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93" name="Google Shape;893;p115"/>
          <p:cNvSpPr txBox="1"/>
          <p:nvPr/>
        </p:nvSpPr>
        <p:spPr>
          <a:xfrm>
            <a:off x="1455800" y="1933193"/>
            <a:ext cx="37005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CAC </a:t>
            </a:r>
            <a:r>
              <a:rPr lang="en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lang="en" sz="14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</a:t>
            </a:r>
            <a:r>
              <a:rPr lang="en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ustomer </a:t>
            </a:r>
            <a:r>
              <a:rPr lang="en" sz="14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</a:t>
            </a:r>
            <a:r>
              <a:rPr lang="en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cquisition </a:t>
            </a:r>
            <a:r>
              <a:rPr lang="en" sz="14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</a:t>
            </a:r>
            <a:r>
              <a:rPr lang="en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ost),$ – стоимость  привлечения пользователя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94" name="Google Shape;894;p115"/>
          <p:cNvSpPr txBox="1"/>
          <p:nvPr/>
        </p:nvSpPr>
        <p:spPr>
          <a:xfrm>
            <a:off x="900683" y="2695955"/>
            <a:ext cx="420900" cy="420900"/>
          </a:xfrm>
          <a:prstGeom prst="rect">
            <a:avLst/>
          </a:prstGeom>
          <a:solidFill>
            <a:srgbClr val="6D31DF"/>
          </a:solidFill>
          <a:ln>
            <a:noFill/>
          </a:ln>
        </p:spPr>
        <p:txBody>
          <a:bodyPr spcFirstLastPara="1" wrap="square" lIns="0" tIns="95725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95" name="Google Shape;895;p115"/>
          <p:cNvSpPr txBox="1"/>
          <p:nvPr/>
        </p:nvSpPr>
        <p:spPr>
          <a:xfrm>
            <a:off x="1455800" y="2719775"/>
            <a:ext cx="57147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LTV </a:t>
            </a:r>
            <a:r>
              <a:rPr lang="en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(Customer </a:t>
            </a:r>
            <a:r>
              <a:rPr lang="en" sz="14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</a:t>
            </a:r>
            <a:r>
              <a:rPr lang="en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ife-</a:t>
            </a:r>
            <a:r>
              <a:rPr lang="en" sz="14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</a:t>
            </a:r>
            <a:r>
              <a:rPr lang="en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ime </a:t>
            </a:r>
            <a:r>
              <a:rPr lang="en" sz="14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V</a:t>
            </a:r>
            <a:r>
              <a:rPr lang="en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alue),$ - прибыль, которую  пользователь приносит продукту за свою жизнь в продукте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96" name="Google Shape;896;p115"/>
          <p:cNvSpPr txBox="1"/>
          <p:nvPr/>
        </p:nvSpPr>
        <p:spPr>
          <a:xfrm>
            <a:off x="900683" y="3505201"/>
            <a:ext cx="420900" cy="420900"/>
          </a:xfrm>
          <a:prstGeom prst="rect">
            <a:avLst/>
          </a:prstGeom>
          <a:solidFill>
            <a:srgbClr val="6D31DF"/>
          </a:solidFill>
          <a:ln>
            <a:noFill/>
          </a:ln>
        </p:spPr>
        <p:txBody>
          <a:bodyPr spcFirstLastPara="1" wrap="square" lIns="0" tIns="9620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97" name="Google Shape;897;p115"/>
          <p:cNvSpPr txBox="1"/>
          <p:nvPr/>
        </p:nvSpPr>
        <p:spPr>
          <a:xfrm>
            <a:off x="1455800" y="3533875"/>
            <a:ext cx="4482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Retention rate % </a:t>
            </a:r>
            <a:r>
              <a:rPr lang="en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- доля клиентов, остающихся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активными в сервисе из периода в период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16"/>
          <p:cNvSpPr txBox="1"/>
          <p:nvPr/>
        </p:nvSpPr>
        <p:spPr>
          <a:xfrm>
            <a:off x="810275" y="2467475"/>
            <a:ext cx="529500" cy="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31333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САС</a:t>
            </a:r>
            <a:endParaRPr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03" name="Google Shape;903;p116"/>
          <p:cNvSpPr txBox="1"/>
          <p:nvPr/>
        </p:nvSpPr>
        <p:spPr>
          <a:xfrm>
            <a:off x="2003576" y="2308825"/>
            <a:ext cx="34167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Все расходы на маркетинг за период</a:t>
            </a:r>
            <a:endParaRPr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04" name="Google Shape;904;p116"/>
          <p:cNvSpPr txBox="1"/>
          <p:nvPr/>
        </p:nvSpPr>
        <p:spPr>
          <a:xfrm>
            <a:off x="1745450" y="2653050"/>
            <a:ext cx="42450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1333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Количество привлеченных клиентов за период</a:t>
            </a:r>
            <a:endParaRPr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05" name="Google Shape;905;p116"/>
          <p:cNvSpPr txBox="1"/>
          <p:nvPr/>
        </p:nvSpPr>
        <p:spPr>
          <a:xfrm>
            <a:off x="1232699" y="3411150"/>
            <a:ext cx="6045000" cy="9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1270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1333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Обычно, пользователь считается «привлеченным» </a:t>
            </a:r>
            <a:r>
              <a:rPr lang="en" sz="1400" b="1">
                <a:solidFill>
                  <a:srgbClr val="31333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после первого  полезного </a:t>
            </a:r>
            <a:r>
              <a:rPr lang="en" sz="1400">
                <a:solidFill>
                  <a:srgbClr val="31333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бизнеса действия (например, покупки)</a:t>
            </a:r>
            <a:endParaRPr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06" name="Google Shape;906;p116"/>
          <p:cNvSpPr/>
          <p:nvPr/>
        </p:nvSpPr>
        <p:spPr>
          <a:xfrm>
            <a:off x="1026969" y="3960322"/>
            <a:ext cx="114300" cy="48000"/>
          </a:xfrm>
          <a:prstGeom prst="rect">
            <a:avLst/>
          </a:prstGeom>
          <a:solidFill>
            <a:srgbClr val="6D31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07" name="Google Shape;907;p116"/>
          <p:cNvSpPr/>
          <p:nvPr/>
        </p:nvSpPr>
        <p:spPr>
          <a:xfrm>
            <a:off x="1853971" y="2569300"/>
            <a:ext cx="3730500" cy="48000"/>
          </a:xfrm>
          <a:prstGeom prst="rect">
            <a:avLst/>
          </a:prstGeom>
          <a:solidFill>
            <a:srgbClr val="6D31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08" name="Google Shape;908;p116"/>
          <p:cNvSpPr/>
          <p:nvPr/>
        </p:nvSpPr>
        <p:spPr>
          <a:xfrm>
            <a:off x="1407969" y="2509225"/>
            <a:ext cx="114300" cy="48000"/>
          </a:xfrm>
          <a:prstGeom prst="rect">
            <a:avLst/>
          </a:prstGeom>
          <a:solidFill>
            <a:srgbClr val="6D31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09" name="Google Shape;909;p116"/>
          <p:cNvSpPr/>
          <p:nvPr/>
        </p:nvSpPr>
        <p:spPr>
          <a:xfrm>
            <a:off x="1407969" y="2585425"/>
            <a:ext cx="114300" cy="48000"/>
          </a:xfrm>
          <a:prstGeom prst="rect">
            <a:avLst/>
          </a:prstGeom>
          <a:solidFill>
            <a:srgbClr val="6D31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10" name="Google Shape;910;p116"/>
          <p:cNvSpPr txBox="1"/>
          <p:nvPr/>
        </p:nvSpPr>
        <p:spPr>
          <a:xfrm>
            <a:off x="354348" y="1779400"/>
            <a:ext cx="7183800" cy="5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  <a:t>Стоимость привлечения одного пользователя за определенный период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11" name="Google Shape;911;p116"/>
          <p:cNvSpPr txBox="1"/>
          <p:nvPr/>
        </p:nvSpPr>
        <p:spPr>
          <a:xfrm>
            <a:off x="450557" y="977250"/>
            <a:ext cx="7254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Customer Acquisition Cost</a:t>
            </a:r>
            <a:endParaRPr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912" name="Google Shape;912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116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14" name="Google Shape;914;p116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116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116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116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116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17"/>
          <p:cNvSpPr txBox="1"/>
          <p:nvPr/>
        </p:nvSpPr>
        <p:spPr>
          <a:xfrm>
            <a:off x="450557" y="977250"/>
            <a:ext cx="7254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Customer Life-Time Value</a:t>
            </a:r>
            <a:endParaRPr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924" name="Google Shape;924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p117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26" name="Google Shape;926;p117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117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p117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p117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117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31" name="Google Shape;931;p117"/>
          <p:cNvSpPr txBox="1"/>
          <p:nvPr/>
        </p:nvSpPr>
        <p:spPr>
          <a:xfrm>
            <a:off x="354350" y="1627000"/>
            <a:ext cx="8212500" cy="5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  <a:t>Прибыль, полученная от пользователя до того момента, пока он не покинет сервис 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32" name="Google Shape;932;p117"/>
          <p:cNvSpPr txBox="1"/>
          <p:nvPr/>
        </p:nvSpPr>
        <p:spPr>
          <a:xfrm>
            <a:off x="1131687" y="2677850"/>
            <a:ext cx="459000" cy="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313331"/>
                </a:solidFill>
                <a:latin typeface="IBM Plex Sans"/>
                <a:ea typeface="IBM Plex Sans"/>
                <a:cs typeface="IBM Plex Sans"/>
                <a:sym typeface="IBM Plex Sans"/>
              </a:rPr>
              <a:t>LTV</a:t>
            </a:r>
            <a:endParaRPr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33" name="Google Shape;933;p117"/>
          <p:cNvSpPr/>
          <p:nvPr/>
        </p:nvSpPr>
        <p:spPr>
          <a:xfrm>
            <a:off x="1291231" y="4013573"/>
            <a:ext cx="114300" cy="48000"/>
          </a:xfrm>
          <a:prstGeom prst="rect">
            <a:avLst/>
          </a:prstGeom>
          <a:solidFill>
            <a:srgbClr val="6D31DF"/>
          </a:solidFill>
          <a:ln w="9525" cap="flat" cmpd="sng">
            <a:solidFill>
              <a:srgbClr val="6D31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34" name="Google Shape;934;p117"/>
          <p:cNvSpPr txBox="1"/>
          <p:nvPr/>
        </p:nvSpPr>
        <p:spPr>
          <a:xfrm>
            <a:off x="1496962" y="3924900"/>
            <a:ext cx="61785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1333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Показатель LT – </a:t>
            </a:r>
            <a:r>
              <a:rPr lang="en" sz="1400" b="1">
                <a:solidFill>
                  <a:srgbClr val="31333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прогнозный</a:t>
            </a:r>
            <a:r>
              <a:rPr lang="en" sz="1400">
                <a:solidFill>
                  <a:srgbClr val="313331"/>
                </a:solidFill>
                <a:latin typeface="IBM Plex Sans"/>
                <a:ea typeface="IBM Plex Sans"/>
                <a:cs typeface="IBM Plex Sans"/>
                <a:sym typeface="IBM Plex Sans"/>
              </a:rPr>
              <a:t>. Важно договориться об определении</a:t>
            </a:r>
            <a:endParaRPr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13331"/>
                </a:solidFill>
                <a:latin typeface="IBM Plex Sans"/>
                <a:ea typeface="IBM Plex Sans"/>
                <a:cs typeface="IBM Plex Sans"/>
                <a:sym typeface="IBM Plex Sans"/>
              </a:rPr>
              <a:t>«ушедшего» клиента. Например: 60 дней без активности</a:t>
            </a:r>
            <a:endParaRPr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35" name="Google Shape;935;p117"/>
          <p:cNvSpPr txBox="1"/>
          <p:nvPr/>
        </p:nvSpPr>
        <p:spPr>
          <a:xfrm>
            <a:off x="1883913" y="2584525"/>
            <a:ext cx="2715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1333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Число</a:t>
            </a:r>
            <a:r>
              <a:rPr lang="en" sz="1400">
                <a:solidFill>
                  <a:srgbClr val="75787A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">
                <a:solidFill>
                  <a:srgbClr val="31333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транзакций клиента за</a:t>
            </a:r>
            <a:endParaRPr>
              <a:solidFill>
                <a:srgbClr val="31333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1333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всю его жизнь в продукте (LT)</a:t>
            </a:r>
            <a:endParaRPr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36" name="Google Shape;936;p117"/>
          <p:cNvSpPr txBox="1"/>
          <p:nvPr/>
        </p:nvSpPr>
        <p:spPr>
          <a:xfrm>
            <a:off x="5177713" y="2584525"/>
            <a:ext cx="2611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1333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Прибыль с каждой транзакции</a:t>
            </a:r>
            <a:endParaRPr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1333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пользователя (V)</a:t>
            </a:r>
            <a:endParaRPr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37" name="Google Shape;937;p117"/>
          <p:cNvSpPr/>
          <p:nvPr/>
        </p:nvSpPr>
        <p:spPr>
          <a:xfrm>
            <a:off x="1636569" y="2737825"/>
            <a:ext cx="114300" cy="48000"/>
          </a:xfrm>
          <a:prstGeom prst="rect">
            <a:avLst/>
          </a:prstGeom>
          <a:solidFill>
            <a:srgbClr val="6D31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38" name="Google Shape;938;p117"/>
          <p:cNvSpPr/>
          <p:nvPr/>
        </p:nvSpPr>
        <p:spPr>
          <a:xfrm>
            <a:off x="1636569" y="2814025"/>
            <a:ext cx="114300" cy="48000"/>
          </a:xfrm>
          <a:prstGeom prst="rect">
            <a:avLst/>
          </a:prstGeom>
          <a:solidFill>
            <a:srgbClr val="6D31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39" name="Google Shape;939;p117"/>
          <p:cNvSpPr/>
          <p:nvPr/>
        </p:nvSpPr>
        <p:spPr>
          <a:xfrm rot="2700000">
            <a:off x="4755940" y="2814048"/>
            <a:ext cx="114127" cy="47942"/>
          </a:xfrm>
          <a:prstGeom prst="rect">
            <a:avLst/>
          </a:prstGeom>
          <a:solidFill>
            <a:srgbClr val="6D31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40" name="Google Shape;940;p117"/>
          <p:cNvSpPr/>
          <p:nvPr/>
        </p:nvSpPr>
        <p:spPr>
          <a:xfrm rot="-2693622">
            <a:off x="4755909" y="2814055"/>
            <a:ext cx="114339" cy="47942"/>
          </a:xfrm>
          <a:prstGeom prst="rect">
            <a:avLst/>
          </a:prstGeom>
          <a:solidFill>
            <a:srgbClr val="6D31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18"/>
          <p:cNvSpPr txBox="1"/>
          <p:nvPr/>
        </p:nvSpPr>
        <p:spPr>
          <a:xfrm>
            <a:off x="450557" y="977250"/>
            <a:ext cx="7254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LTV/CAC</a:t>
            </a:r>
            <a:endParaRPr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946" name="Google Shape;946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118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48" name="Google Shape;948;p118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118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118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118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118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53" name="Google Shape;953;p118"/>
          <p:cNvSpPr txBox="1"/>
          <p:nvPr/>
        </p:nvSpPr>
        <p:spPr>
          <a:xfrm>
            <a:off x="354350" y="1627000"/>
            <a:ext cx="8212500" cy="5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Отношение LTV/CAC – показатель  экономического здоровья продукта 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54" name="Google Shape;954;p118"/>
          <p:cNvSpPr txBox="1"/>
          <p:nvPr/>
        </p:nvSpPr>
        <p:spPr>
          <a:xfrm>
            <a:off x="836981" y="2382773"/>
            <a:ext cx="2167800" cy="15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050" rIns="0" bIns="0" anchor="t" anchorCtr="0">
            <a:noAutofit/>
          </a:bodyPr>
          <a:lstStyle/>
          <a:p>
            <a:pPr marL="381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313331"/>
                </a:solidFill>
                <a:latin typeface="IBM Plex Sans"/>
                <a:ea typeface="IBM Plex Sans"/>
                <a:cs typeface="IBM Plex Sans"/>
                <a:sym typeface="IBM Plex Sans"/>
              </a:rPr>
              <a:t>LTV	    </a:t>
            </a:r>
            <a:r>
              <a:rPr lang="en" sz="3000" b="1">
                <a:solidFill>
                  <a:srgbClr val="6E32E0"/>
                </a:solidFill>
                <a:latin typeface="IBM Plex Sans"/>
                <a:ea typeface="IBM Plex Sans"/>
                <a:cs typeface="IBM Plex Sans"/>
                <a:sym typeface="IBM Plex Sans"/>
              </a:rPr>
              <a:t>CAC</a:t>
            </a:r>
            <a:endParaRPr sz="3000">
              <a:solidFill>
                <a:srgbClr val="6E32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6D31DF"/>
                </a:solidFill>
                <a:latin typeface="IBM Plex Sans"/>
                <a:ea typeface="IBM Plex Sans"/>
                <a:cs typeface="IBM Plex Sans"/>
                <a:sym typeface="IBM Plex Sans"/>
              </a:rPr>
              <a:t>CAC</a:t>
            </a:r>
            <a:r>
              <a:rPr lang="en" sz="3000" b="1">
                <a:solidFill>
                  <a:srgbClr val="FB2B38"/>
                </a:solidFill>
                <a:latin typeface="IBM Plex Sans"/>
                <a:ea typeface="IBM Plex Sans"/>
                <a:cs typeface="IBM Plex Sans"/>
                <a:sym typeface="IBM Plex Sans"/>
              </a:rPr>
              <a:t>	    </a:t>
            </a:r>
            <a:r>
              <a:rPr lang="en" sz="3000" b="1">
                <a:solidFill>
                  <a:srgbClr val="313331"/>
                </a:solidFill>
                <a:latin typeface="IBM Plex Sans"/>
                <a:ea typeface="IBM Plex Sans"/>
                <a:cs typeface="IBM Plex Sans"/>
                <a:sym typeface="IBM Plex Sans"/>
              </a:rPr>
              <a:t>LTV</a:t>
            </a:r>
            <a:endParaRPr sz="30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55" name="Google Shape;955;p118"/>
          <p:cNvSpPr/>
          <p:nvPr/>
        </p:nvSpPr>
        <p:spPr>
          <a:xfrm>
            <a:off x="1813369" y="2537269"/>
            <a:ext cx="238601" cy="239078"/>
          </a:xfrm>
          <a:custGeom>
            <a:avLst/>
            <a:gdLst/>
            <a:ahLst/>
            <a:cxnLst/>
            <a:rect l="l" t="t" r="r" b="b"/>
            <a:pathLst>
              <a:path w="318135" h="318770" extrusionOk="0">
                <a:moveTo>
                  <a:pt x="0" y="0"/>
                </a:moveTo>
                <a:lnTo>
                  <a:pt x="0" y="68325"/>
                </a:lnTo>
                <a:lnTo>
                  <a:pt x="222757" y="159258"/>
                </a:lnTo>
                <a:lnTo>
                  <a:pt x="0" y="250316"/>
                </a:lnTo>
                <a:lnTo>
                  <a:pt x="0" y="318643"/>
                </a:lnTo>
                <a:lnTo>
                  <a:pt x="318135" y="186562"/>
                </a:lnTo>
                <a:lnTo>
                  <a:pt x="318135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31333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56" name="Google Shape;956;p118"/>
          <p:cNvSpPr/>
          <p:nvPr/>
        </p:nvSpPr>
        <p:spPr>
          <a:xfrm>
            <a:off x="1813372" y="3586213"/>
            <a:ext cx="238601" cy="239078"/>
          </a:xfrm>
          <a:custGeom>
            <a:avLst/>
            <a:gdLst/>
            <a:ahLst/>
            <a:cxnLst/>
            <a:rect l="l" t="t" r="r" b="b"/>
            <a:pathLst>
              <a:path w="318135" h="318770" extrusionOk="0">
                <a:moveTo>
                  <a:pt x="0" y="0"/>
                </a:moveTo>
                <a:lnTo>
                  <a:pt x="0" y="68325"/>
                </a:lnTo>
                <a:lnTo>
                  <a:pt x="222758" y="159257"/>
                </a:lnTo>
                <a:lnTo>
                  <a:pt x="0" y="250189"/>
                </a:lnTo>
                <a:lnTo>
                  <a:pt x="0" y="318642"/>
                </a:lnTo>
                <a:lnTo>
                  <a:pt x="318135" y="186562"/>
                </a:lnTo>
                <a:lnTo>
                  <a:pt x="318135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31333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57" name="Google Shape;957;p118"/>
          <p:cNvSpPr/>
          <p:nvPr/>
        </p:nvSpPr>
        <p:spPr>
          <a:xfrm>
            <a:off x="3398900" y="2586704"/>
            <a:ext cx="228600" cy="48101"/>
          </a:xfrm>
          <a:custGeom>
            <a:avLst/>
            <a:gdLst/>
            <a:ahLst/>
            <a:cxnLst/>
            <a:rect l="l" t="t" r="r" b="b"/>
            <a:pathLst>
              <a:path w="304800" h="64135" extrusionOk="0">
                <a:moveTo>
                  <a:pt x="304292" y="0"/>
                </a:moveTo>
                <a:lnTo>
                  <a:pt x="0" y="0"/>
                </a:lnTo>
                <a:lnTo>
                  <a:pt x="0" y="63881"/>
                </a:lnTo>
                <a:lnTo>
                  <a:pt x="304292" y="63881"/>
                </a:lnTo>
                <a:lnTo>
                  <a:pt x="304292" y="0"/>
                </a:lnTo>
                <a:close/>
              </a:path>
            </a:pathLst>
          </a:custGeom>
          <a:solidFill>
            <a:srgbClr val="31333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58" name="Google Shape;958;p118"/>
          <p:cNvSpPr/>
          <p:nvPr/>
        </p:nvSpPr>
        <p:spPr>
          <a:xfrm>
            <a:off x="3398900" y="2678906"/>
            <a:ext cx="228600" cy="48101"/>
          </a:xfrm>
          <a:custGeom>
            <a:avLst/>
            <a:gdLst/>
            <a:ahLst/>
            <a:cxnLst/>
            <a:rect l="l" t="t" r="r" b="b"/>
            <a:pathLst>
              <a:path w="304800" h="64135" extrusionOk="0">
                <a:moveTo>
                  <a:pt x="304292" y="0"/>
                </a:moveTo>
                <a:lnTo>
                  <a:pt x="0" y="0"/>
                </a:lnTo>
                <a:lnTo>
                  <a:pt x="0" y="63880"/>
                </a:lnTo>
                <a:lnTo>
                  <a:pt x="304292" y="63880"/>
                </a:lnTo>
                <a:lnTo>
                  <a:pt x="304292" y="0"/>
                </a:lnTo>
                <a:close/>
              </a:path>
            </a:pathLst>
          </a:custGeom>
          <a:solidFill>
            <a:srgbClr val="31333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59" name="Google Shape;959;p118"/>
          <p:cNvSpPr/>
          <p:nvPr/>
        </p:nvSpPr>
        <p:spPr>
          <a:xfrm>
            <a:off x="3399853" y="3681698"/>
            <a:ext cx="228600" cy="48101"/>
          </a:xfrm>
          <a:custGeom>
            <a:avLst/>
            <a:gdLst/>
            <a:ahLst/>
            <a:cxnLst/>
            <a:rect l="l" t="t" r="r" b="b"/>
            <a:pathLst>
              <a:path w="304800" h="64135" extrusionOk="0">
                <a:moveTo>
                  <a:pt x="304291" y="0"/>
                </a:moveTo>
                <a:lnTo>
                  <a:pt x="0" y="0"/>
                </a:lnTo>
                <a:lnTo>
                  <a:pt x="0" y="63881"/>
                </a:lnTo>
                <a:lnTo>
                  <a:pt x="304291" y="63881"/>
                </a:lnTo>
                <a:lnTo>
                  <a:pt x="304291" y="0"/>
                </a:lnTo>
                <a:close/>
              </a:path>
            </a:pathLst>
          </a:custGeom>
          <a:solidFill>
            <a:srgbClr val="31333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60" name="Google Shape;960;p118"/>
          <p:cNvSpPr/>
          <p:nvPr/>
        </p:nvSpPr>
        <p:spPr>
          <a:xfrm>
            <a:off x="3399853" y="3773900"/>
            <a:ext cx="228600" cy="48101"/>
          </a:xfrm>
          <a:custGeom>
            <a:avLst/>
            <a:gdLst/>
            <a:ahLst/>
            <a:cxnLst/>
            <a:rect l="l" t="t" r="r" b="b"/>
            <a:pathLst>
              <a:path w="304800" h="64135" extrusionOk="0">
                <a:moveTo>
                  <a:pt x="304291" y="0"/>
                </a:moveTo>
                <a:lnTo>
                  <a:pt x="0" y="0"/>
                </a:lnTo>
                <a:lnTo>
                  <a:pt x="0" y="63880"/>
                </a:lnTo>
                <a:lnTo>
                  <a:pt x="304291" y="63880"/>
                </a:lnTo>
                <a:lnTo>
                  <a:pt x="304291" y="0"/>
                </a:lnTo>
                <a:close/>
              </a:path>
            </a:pathLst>
          </a:custGeom>
          <a:solidFill>
            <a:srgbClr val="31333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61" name="Google Shape;961;p118"/>
          <p:cNvSpPr txBox="1"/>
          <p:nvPr/>
        </p:nvSpPr>
        <p:spPr>
          <a:xfrm>
            <a:off x="3812250" y="2240727"/>
            <a:ext cx="7596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✅</a:t>
            </a:r>
            <a:endParaRPr sz="41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62" name="Google Shape;962;p118"/>
          <p:cNvSpPr txBox="1"/>
          <p:nvPr/>
        </p:nvSpPr>
        <p:spPr>
          <a:xfrm>
            <a:off x="3812250" y="3277152"/>
            <a:ext cx="7596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😩</a:t>
            </a:r>
            <a:endParaRPr sz="47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19"/>
          <p:cNvSpPr txBox="1"/>
          <p:nvPr/>
        </p:nvSpPr>
        <p:spPr>
          <a:xfrm>
            <a:off x="450557" y="977250"/>
            <a:ext cx="7254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Retention rate</a:t>
            </a:r>
            <a:endParaRPr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968" name="Google Shape;968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119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70" name="Google Shape;970;p119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119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119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119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119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75" name="Google Shape;975;p119"/>
          <p:cNvSpPr txBox="1"/>
          <p:nvPr/>
        </p:nvSpPr>
        <p:spPr>
          <a:xfrm>
            <a:off x="354350" y="1550800"/>
            <a:ext cx="8212500" cy="5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  <a:t>Доля активных клиентов (%), возвращающаяся в сервис из периода в период; «Возврат» - совершенное полезное для бизнеса действия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i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76" name="Google Shape;976;p119"/>
          <p:cNvSpPr/>
          <p:nvPr/>
        </p:nvSpPr>
        <p:spPr>
          <a:xfrm>
            <a:off x="1062631" y="4242173"/>
            <a:ext cx="114300" cy="48000"/>
          </a:xfrm>
          <a:prstGeom prst="rect">
            <a:avLst/>
          </a:prstGeom>
          <a:solidFill>
            <a:srgbClr val="6D31DF"/>
          </a:solidFill>
          <a:ln w="9525" cap="flat" cmpd="sng">
            <a:solidFill>
              <a:srgbClr val="6D31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77" name="Google Shape;977;p119"/>
          <p:cNvSpPr txBox="1"/>
          <p:nvPr/>
        </p:nvSpPr>
        <p:spPr>
          <a:xfrm>
            <a:off x="1331775" y="4050925"/>
            <a:ext cx="61785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12700" lvl="0" indent="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Период расчета Retention зависит от LT и средней частоты совершения полезного действия</a:t>
            </a:r>
            <a:endParaRPr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78" name="Google Shape;978;p119"/>
          <p:cNvSpPr txBox="1"/>
          <p:nvPr/>
        </p:nvSpPr>
        <p:spPr>
          <a:xfrm>
            <a:off x="560300" y="2689825"/>
            <a:ext cx="8556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b="1">
                <a:solidFill>
                  <a:srgbClr val="31333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Retention</a:t>
            </a:r>
            <a:endParaRPr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b="1">
                <a:solidFill>
                  <a:srgbClr val="313331"/>
                </a:solidFill>
                <a:latin typeface="IBM Plex Sans"/>
                <a:ea typeface="IBM Plex Sans"/>
                <a:cs typeface="IBM Plex Sans"/>
                <a:sym typeface="IBM Plex Sans"/>
              </a:rPr>
              <a:t>rate</a:t>
            </a:r>
            <a:endParaRPr b="1">
              <a:solidFill>
                <a:srgbClr val="31333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79" name="Google Shape;979;p119"/>
          <p:cNvSpPr txBox="1"/>
          <p:nvPr/>
        </p:nvSpPr>
        <p:spPr>
          <a:xfrm>
            <a:off x="2114175" y="2406150"/>
            <a:ext cx="34167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266700" lvl="0" indent="-254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Кол-во клиентов из начального набора,  которые вернулись в период T+1</a:t>
            </a:r>
            <a:endParaRPr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80" name="Google Shape;980;p119"/>
          <p:cNvSpPr/>
          <p:nvPr/>
        </p:nvSpPr>
        <p:spPr>
          <a:xfrm>
            <a:off x="1957275" y="2917600"/>
            <a:ext cx="3730500" cy="48000"/>
          </a:xfrm>
          <a:prstGeom prst="rect">
            <a:avLst/>
          </a:prstGeom>
          <a:solidFill>
            <a:srgbClr val="6D31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81" name="Google Shape;981;p119"/>
          <p:cNvSpPr/>
          <p:nvPr/>
        </p:nvSpPr>
        <p:spPr>
          <a:xfrm>
            <a:off x="1560369" y="2814025"/>
            <a:ext cx="114300" cy="48000"/>
          </a:xfrm>
          <a:prstGeom prst="rect">
            <a:avLst/>
          </a:prstGeom>
          <a:solidFill>
            <a:srgbClr val="6D31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82" name="Google Shape;982;p119"/>
          <p:cNvSpPr/>
          <p:nvPr/>
        </p:nvSpPr>
        <p:spPr>
          <a:xfrm>
            <a:off x="1560369" y="2890225"/>
            <a:ext cx="114300" cy="48000"/>
          </a:xfrm>
          <a:prstGeom prst="rect">
            <a:avLst/>
          </a:prstGeom>
          <a:solidFill>
            <a:srgbClr val="6D31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83" name="Google Shape;983;p119"/>
          <p:cNvSpPr txBox="1"/>
          <p:nvPr/>
        </p:nvSpPr>
        <p:spPr>
          <a:xfrm>
            <a:off x="1712775" y="3072450"/>
            <a:ext cx="4219500" cy="5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0500" lvl="0" indent="-1778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1333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Начальный набор: Кол-во клиентов, сделавших  полезное для бизнеса действие в период T</a:t>
            </a:r>
            <a:endParaRPr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20"/>
          <p:cNvSpPr txBox="1"/>
          <p:nvPr/>
        </p:nvSpPr>
        <p:spPr>
          <a:xfrm>
            <a:off x="614365" y="1594685"/>
            <a:ext cx="5080200" cy="19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150" rIns="0" bIns="0" anchor="t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" sz="44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Примеры метрик продуктов из разных сфер</a:t>
            </a:r>
            <a:endParaRPr sz="44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499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9698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989" name="Google Shape;989;p120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120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7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9" y="101899"/>
                </a:lnTo>
                <a:lnTo>
                  <a:pt x="272991" y="74037"/>
                </a:lnTo>
                <a:lnTo>
                  <a:pt x="267569" y="46174"/>
                </a:lnTo>
                <a:lnTo>
                  <a:pt x="251301" y="21682"/>
                </a:lnTo>
                <a:lnTo>
                  <a:pt x="226806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120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120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3" name="Google Shape;993;p1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6277" y="1373665"/>
            <a:ext cx="2536085" cy="2396166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120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995" name="Google Shape;995;p120"/>
          <p:cNvGrpSpPr/>
          <p:nvPr/>
        </p:nvGrpSpPr>
        <p:grpSpPr>
          <a:xfrm>
            <a:off x="7507015" y="345039"/>
            <a:ext cx="1023026" cy="168739"/>
            <a:chOff x="14868658" y="741514"/>
            <a:chExt cx="2249397" cy="384810"/>
          </a:xfrm>
        </p:grpSpPr>
        <p:sp>
          <p:nvSpPr>
            <p:cNvPr id="996" name="Google Shape;996;p120"/>
            <p:cNvSpPr/>
            <p:nvPr/>
          </p:nvSpPr>
          <p:spPr>
            <a:xfrm>
              <a:off x="16985455" y="863648"/>
              <a:ext cx="132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120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120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801"/>
                  </a:lnTo>
                </a:path>
              </a:pathLst>
            </a:custGeom>
            <a:noFill/>
            <a:ln w="355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120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120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120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120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801"/>
                  </a:lnTo>
                  <a:lnTo>
                    <a:pt x="108268" y="170801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120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120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120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120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120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120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80"/>
                  </a:lnTo>
                  <a:lnTo>
                    <a:pt x="110492" y="371274"/>
                  </a:lnTo>
                  <a:lnTo>
                    <a:pt x="130747" y="381117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21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14" name="Google Shape;1014;p121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15" name="Google Shape;1015;p121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16" name="Google Shape;1016;p121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17" name="Google Shape;1017;p121"/>
          <p:cNvSpPr txBox="1">
            <a:spLocks noGrp="1"/>
          </p:cNvSpPr>
          <p:nvPr>
            <p:ph type="title"/>
          </p:nvPr>
        </p:nvSpPr>
        <p:spPr>
          <a:xfrm>
            <a:off x="453891" y="1028210"/>
            <a:ext cx="39651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Чат-боты</a:t>
            </a:r>
            <a:endParaRPr/>
          </a:p>
        </p:txBody>
      </p:sp>
      <p:sp>
        <p:nvSpPr>
          <p:cNvPr id="1018" name="Google Shape;1018;p121"/>
          <p:cNvSpPr txBox="1"/>
          <p:nvPr/>
        </p:nvSpPr>
        <p:spPr>
          <a:xfrm>
            <a:off x="452519" y="1681958"/>
            <a:ext cx="3827700" cy="28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B2B38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MAU, DAU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2B38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Retention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2B38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Количество фраз на пользователя</a:t>
            </a:r>
            <a:endParaRPr sz="15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2B38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Длина диалога</a:t>
            </a:r>
            <a:endParaRPr sz="15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2B38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Доля диалогов, которые привели к целевому результату</a:t>
            </a:r>
            <a:endParaRPr sz="15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2B38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Доля диалогов, переведенных на оператора</a:t>
            </a:r>
            <a:endParaRPr sz="15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019" name="Google Shape;1019;p121"/>
          <p:cNvPicPr preferRelativeResize="0"/>
          <p:nvPr/>
        </p:nvPicPr>
        <p:blipFill rotWithShape="1">
          <a:blip r:embed="rId3">
            <a:alphaModFix/>
          </a:blip>
          <a:srcRect l="19206" r="20224"/>
          <a:stretch/>
        </p:blipFill>
        <p:spPr>
          <a:xfrm>
            <a:off x="4762500" y="933050"/>
            <a:ext cx="3905100" cy="3681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121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22" name="Google Shape;1022;p121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04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104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104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104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104"/>
          <p:cNvSpPr/>
          <p:nvPr/>
        </p:nvSpPr>
        <p:spPr>
          <a:xfrm>
            <a:off x="538162" y="1267255"/>
            <a:ext cx="447600" cy="431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104"/>
          <p:cNvSpPr/>
          <p:nvPr/>
        </p:nvSpPr>
        <p:spPr>
          <a:xfrm>
            <a:off x="538020" y="1271770"/>
            <a:ext cx="448123" cy="430887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solidFill>
            <a:srgbClr val="6339E6"/>
          </a:solidFill>
          <a:ln w="62825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104"/>
          <p:cNvSpPr/>
          <p:nvPr/>
        </p:nvSpPr>
        <p:spPr>
          <a:xfrm>
            <a:off x="537514" y="1950144"/>
            <a:ext cx="448123" cy="430887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noFill/>
          <a:ln w="62825" cap="flat" cmpd="sng">
            <a:solidFill>
              <a:srgbClr val="3335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104"/>
          <p:cNvSpPr txBox="1"/>
          <p:nvPr/>
        </p:nvSpPr>
        <p:spPr>
          <a:xfrm>
            <a:off x="1280685" y="1275465"/>
            <a:ext cx="792300" cy="1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9497A6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Урок 1</a:t>
            </a:r>
            <a:endParaRPr sz="11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03" name="Google Shape;603;p104"/>
          <p:cNvSpPr txBox="1">
            <a:spLocks noGrp="1"/>
          </p:cNvSpPr>
          <p:nvPr>
            <p:ph type="title"/>
          </p:nvPr>
        </p:nvSpPr>
        <p:spPr>
          <a:xfrm>
            <a:off x="1280605" y="1454118"/>
            <a:ext cx="59664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">
                <a:solidFill>
                  <a:srgbClr val="9698A6"/>
                </a:solidFill>
              </a:rPr>
              <a:t>Продуктовое мышление</a:t>
            </a:r>
            <a:endParaRPr sz="1800"/>
          </a:p>
        </p:txBody>
      </p:sp>
      <p:sp>
        <p:nvSpPr>
          <p:cNvPr id="604" name="Google Shape;604;p104"/>
          <p:cNvSpPr txBox="1"/>
          <p:nvPr/>
        </p:nvSpPr>
        <p:spPr>
          <a:xfrm>
            <a:off x="1280579" y="2604509"/>
            <a:ext cx="50265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97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9497A6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Урок 3</a:t>
            </a:r>
            <a:endParaRPr sz="1500">
              <a:solidFill>
                <a:srgbClr val="9698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9698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Управление продуктовыми требованиями </a:t>
            </a:r>
            <a:endParaRPr sz="1500">
              <a:solidFill>
                <a:srgbClr val="9698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>
              <a:solidFill>
                <a:srgbClr val="9698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605" name="Google Shape;605;p104"/>
          <p:cNvSpPr txBox="1"/>
          <p:nvPr/>
        </p:nvSpPr>
        <p:spPr>
          <a:xfrm>
            <a:off x="642644" y="1346503"/>
            <a:ext cx="2403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</a:t>
            </a:r>
            <a:endParaRPr sz="1500" b="0" i="0" u="none" strike="noStrike" cap="none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06" name="Google Shape;606;p104"/>
          <p:cNvSpPr txBox="1"/>
          <p:nvPr/>
        </p:nvSpPr>
        <p:spPr>
          <a:xfrm>
            <a:off x="642001" y="2045329"/>
            <a:ext cx="2403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9698A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2</a:t>
            </a:r>
            <a:endParaRPr sz="1500" b="0" i="0" u="none" strike="noStrike" cap="none">
              <a:solidFill>
                <a:srgbClr val="9698A6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07" name="Google Shape;607;p104"/>
          <p:cNvSpPr/>
          <p:nvPr/>
        </p:nvSpPr>
        <p:spPr>
          <a:xfrm>
            <a:off x="541403" y="2608762"/>
            <a:ext cx="448123" cy="430887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noFill/>
          <a:ln w="62825" cap="flat" cmpd="sng">
            <a:solidFill>
              <a:srgbClr val="3335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104"/>
          <p:cNvSpPr txBox="1"/>
          <p:nvPr/>
        </p:nvSpPr>
        <p:spPr>
          <a:xfrm>
            <a:off x="645890" y="2699759"/>
            <a:ext cx="2403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9597A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3</a:t>
            </a:r>
            <a:endParaRPr sz="1500" b="0" i="0" u="none" strike="noStrike" cap="non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cxnSp>
        <p:nvCxnSpPr>
          <p:cNvPr id="609" name="Google Shape;609;p104"/>
          <p:cNvCxnSpPr/>
          <p:nvPr/>
        </p:nvCxnSpPr>
        <p:spPr>
          <a:xfrm>
            <a:off x="765624" y="1713325"/>
            <a:ext cx="900" cy="236700"/>
          </a:xfrm>
          <a:prstGeom prst="straightConnector1">
            <a:avLst/>
          </a:prstGeom>
          <a:noFill/>
          <a:ln w="76200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0" name="Google Shape;610;p104"/>
          <p:cNvSpPr/>
          <p:nvPr/>
        </p:nvSpPr>
        <p:spPr>
          <a:xfrm>
            <a:off x="536843" y="3270407"/>
            <a:ext cx="448123" cy="430887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noFill/>
          <a:ln w="62825" cap="flat" cmpd="sng">
            <a:solidFill>
              <a:srgbClr val="3335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104"/>
          <p:cNvSpPr txBox="1"/>
          <p:nvPr/>
        </p:nvSpPr>
        <p:spPr>
          <a:xfrm>
            <a:off x="641330" y="3365592"/>
            <a:ext cx="2403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9597A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4</a:t>
            </a:r>
            <a:endParaRPr sz="1500" b="0" i="0" u="none" strike="noStrike" cap="non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12" name="Google Shape;612;p104"/>
          <p:cNvSpPr/>
          <p:nvPr/>
        </p:nvSpPr>
        <p:spPr>
          <a:xfrm>
            <a:off x="542051" y="3932057"/>
            <a:ext cx="448123" cy="430887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noFill/>
          <a:ln w="62825" cap="flat" cmpd="sng">
            <a:solidFill>
              <a:srgbClr val="3335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104"/>
          <p:cNvSpPr txBox="1"/>
          <p:nvPr/>
        </p:nvSpPr>
        <p:spPr>
          <a:xfrm>
            <a:off x="646538" y="4027242"/>
            <a:ext cx="2403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9597A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5</a:t>
            </a:r>
            <a:endParaRPr sz="1500" b="0" i="0" u="none" strike="noStrike" cap="non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14" name="Google Shape;614;p104"/>
          <p:cNvSpPr txBox="1"/>
          <p:nvPr/>
        </p:nvSpPr>
        <p:spPr>
          <a:xfrm>
            <a:off x="1256870" y="3271086"/>
            <a:ext cx="50739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4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9698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Урок 4</a:t>
            </a:r>
            <a:endParaRPr sz="1100">
              <a:solidFill>
                <a:srgbClr val="9698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9698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MVP и RAT</a:t>
            </a:r>
            <a:endParaRPr sz="1500">
              <a:solidFill>
                <a:srgbClr val="9698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615" name="Google Shape;615;p104"/>
          <p:cNvSpPr txBox="1"/>
          <p:nvPr/>
        </p:nvSpPr>
        <p:spPr>
          <a:xfrm>
            <a:off x="1280579" y="1950073"/>
            <a:ext cx="50265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97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9497A6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Урок 2</a:t>
            </a:r>
            <a:endParaRPr sz="11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9698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Формирование продуктовых требований</a:t>
            </a:r>
            <a:endParaRPr sz="1500" b="0" i="0" u="none" strike="noStrike" cap="none">
              <a:solidFill>
                <a:srgbClr val="9698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cxnSp>
        <p:nvCxnSpPr>
          <p:cNvPr id="616" name="Google Shape;616;p104"/>
          <p:cNvCxnSpPr/>
          <p:nvPr/>
        </p:nvCxnSpPr>
        <p:spPr>
          <a:xfrm>
            <a:off x="764976" y="2382069"/>
            <a:ext cx="900" cy="236700"/>
          </a:xfrm>
          <a:prstGeom prst="straightConnector1">
            <a:avLst/>
          </a:prstGeom>
          <a:noFill/>
          <a:ln w="76200" cap="flat" cmpd="sng">
            <a:solidFill>
              <a:srgbClr val="33354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7" name="Google Shape;617;p104"/>
          <p:cNvCxnSpPr/>
          <p:nvPr/>
        </p:nvCxnSpPr>
        <p:spPr>
          <a:xfrm>
            <a:off x="765624" y="3041285"/>
            <a:ext cx="900" cy="236700"/>
          </a:xfrm>
          <a:prstGeom prst="straightConnector1">
            <a:avLst/>
          </a:prstGeom>
          <a:noFill/>
          <a:ln w="76200" cap="flat" cmpd="sng">
            <a:solidFill>
              <a:srgbClr val="33354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8" name="Google Shape;618;p104"/>
          <p:cNvCxnSpPr/>
          <p:nvPr/>
        </p:nvCxnSpPr>
        <p:spPr>
          <a:xfrm>
            <a:off x="765624" y="3702326"/>
            <a:ext cx="900" cy="236700"/>
          </a:xfrm>
          <a:prstGeom prst="straightConnector1">
            <a:avLst/>
          </a:prstGeom>
          <a:noFill/>
          <a:ln w="76200" cap="flat" cmpd="sng">
            <a:solidFill>
              <a:srgbClr val="3335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9" name="Google Shape;619;p104"/>
          <p:cNvSpPr txBox="1"/>
          <p:nvPr/>
        </p:nvSpPr>
        <p:spPr>
          <a:xfrm>
            <a:off x="1280675" y="3936150"/>
            <a:ext cx="56262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4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9698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Урок 5</a:t>
            </a:r>
            <a:endParaRPr sz="180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Базовые продуктовые метрики и отслеживание результата</a:t>
            </a:r>
            <a:endParaRPr sz="180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620" name="Google Shape;620;p104"/>
          <p:cNvSpPr/>
          <p:nvPr/>
        </p:nvSpPr>
        <p:spPr>
          <a:xfrm>
            <a:off x="536845" y="1940258"/>
            <a:ext cx="448123" cy="430887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solidFill>
            <a:srgbClr val="6339E6"/>
          </a:solidFill>
          <a:ln w="62825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104"/>
          <p:cNvSpPr txBox="1"/>
          <p:nvPr/>
        </p:nvSpPr>
        <p:spPr>
          <a:xfrm>
            <a:off x="642644" y="2032303"/>
            <a:ext cx="2403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2</a:t>
            </a:r>
            <a:endParaRPr sz="1500" b="0" i="0" u="none" strike="noStrike" cap="none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cxnSp>
        <p:nvCxnSpPr>
          <p:cNvPr id="622" name="Google Shape;622;p104"/>
          <p:cNvCxnSpPr/>
          <p:nvPr/>
        </p:nvCxnSpPr>
        <p:spPr>
          <a:xfrm>
            <a:off x="760462" y="2341675"/>
            <a:ext cx="900" cy="236700"/>
          </a:xfrm>
          <a:prstGeom prst="straightConnector1">
            <a:avLst/>
          </a:prstGeom>
          <a:noFill/>
          <a:ln w="76200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3" name="Google Shape;623;p104"/>
          <p:cNvSpPr/>
          <p:nvPr/>
        </p:nvSpPr>
        <p:spPr>
          <a:xfrm>
            <a:off x="542633" y="2594383"/>
            <a:ext cx="448123" cy="430887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solidFill>
            <a:srgbClr val="6339E6"/>
          </a:solidFill>
          <a:ln w="62825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104"/>
          <p:cNvSpPr txBox="1"/>
          <p:nvPr/>
        </p:nvSpPr>
        <p:spPr>
          <a:xfrm>
            <a:off x="650469" y="2690528"/>
            <a:ext cx="2403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3</a:t>
            </a:r>
            <a:endParaRPr sz="1500" b="0" i="0" u="none" strike="noStrike" cap="none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cxnSp>
        <p:nvCxnSpPr>
          <p:cNvPr id="625" name="Google Shape;625;p104"/>
          <p:cNvCxnSpPr/>
          <p:nvPr/>
        </p:nvCxnSpPr>
        <p:spPr>
          <a:xfrm>
            <a:off x="770174" y="3049213"/>
            <a:ext cx="900" cy="236700"/>
          </a:xfrm>
          <a:prstGeom prst="straightConnector1">
            <a:avLst/>
          </a:prstGeom>
          <a:noFill/>
          <a:ln w="76200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6" name="Google Shape;626;p104"/>
          <p:cNvSpPr/>
          <p:nvPr/>
        </p:nvSpPr>
        <p:spPr>
          <a:xfrm>
            <a:off x="536845" y="3270408"/>
            <a:ext cx="448123" cy="430887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solidFill>
            <a:srgbClr val="6339E6"/>
          </a:solidFill>
          <a:ln w="62825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104"/>
          <p:cNvSpPr txBox="1"/>
          <p:nvPr/>
        </p:nvSpPr>
        <p:spPr>
          <a:xfrm>
            <a:off x="640744" y="3350653"/>
            <a:ext cx="2403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4</a:t>
            </a:r>
            <a:endParaRPr sz="1500" b="0" i="0" u="none" strike="noStrike" cap="none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cxnSp>
        <p:nvCxnSpPr>
          <p:cNvPr id="628" name="Google Shape;628;p104"/>
          <p:cNvCxnSpPr/>
          <p:nvPr/>
        </p:nvCxnSpPr>
        <p:spPr>
          <a:xfrm>
            <a:off x="766262" y="3662500"/>
            <a:ext cx="900" cy="236700"/>
          </a:xfrm>
          <a:prstGeom prst="straightConnector1">
            <a:avLst/>
          </a:prstGeom>
          <a:noFill/>
          <a:ln w="76200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29" name="Google Shape;629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4251" y="326023"/>
            <a:ext cx="960446" cy="174608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104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31" name="Google Shape;631;p104"/>
          <p:cNvSpPr/>
          <p:nvPr/>
        </p:nvSpPr>
        <p:spPr>
          <a:xfrm>
            <a:off x="546558" y="3940058"/>
            <a:ext cx="448123" cy="430887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solidFill>
            <a:srgbClr val="6339E6"/>
          </a:solidFill>
          <a:ln w="62825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104"/>
          <p:cNvSpPr txBox="1"/>
          <p:nvPr/>
        </p:nvSpPr>
        <p:spPr>
          <a:xfrm>
            <a:off x="650469" y="4044153"/>
            <a:ext cx="2403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5</a:t>
            </a:r>
            <a:endParaRPr sz="1500" b="0" i="0" u="none" strike="noStrike" cap="none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122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28" name="Google Shape;1028;p122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29" name="Google Shape;1029;p122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30" name="Google Shape;1030;p122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31" name="Google Shape;1031;p122"/>
          <p:cNvSpPr txBox="1">
            <a:spLocks noGrp="1"/>
          </p:cNvSpPr>
          <p:nvPr>
            <p:ph type="title"/>
          </p:nvPr>
        </p:nvSpPr>
        <p:spPr>
          <a:xfrm>
            <a:off x="453891" y="1028210"/>
            <a:ext cx="39651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Интернет-магазин</a:t>
            </a:r>
            <a:endParaRPr/>
          </a:p>
        </p:txBody>
      </p:sp>
      <p:sp>
        <p:nvSpPr>
          <p:cNvPr id="1032" name="Google Shape;1032;p122"/>
          <p:cNvSpPr txBox="1"/>
          <p:nvPr/>
        </p:nvSpPr>
        <p:spPr>
          <a:xfrm>
            <a:off x="452519" y="1681958"/>
            <a:ext cx="3827700" cy="28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no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B2C38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MAU, DAU</a:t>
            </a:r>
            <a:endParaRPr sz="15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2C38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Retention</a:t>
            </a:r>
            <a:endParaRPr sz="15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2C38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Конверсии шагов воронки</a:t>
            </a:r>
            <a:endParaRPr sz="15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2C38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AOV</a:t>
            </a:r>
            <a:endParaRPr sz="15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2C38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Конверсия из просмотра в заказ (C1, С2)</a:t>
            </a:r>
            <a:endParaRPr sz="15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2C38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Доля брошенных корзин</a:t>
            </a:r>
            <a:endParaRPr sz="15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2C38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Доступность стока / запас товаров</a:t>
            </a:r>
            <a:endParaRPr sz="15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endParaRPr sz="15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033" name="Google Shape;1033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122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35" name="Google Shape;1035;p122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036" name="Google Shape;1036;p122"/>
          <p:cNvPicPr preferRelativeResize="0"/>
          <p:nvPr/>
        </p:nvPicPr>
        <p:blipFill rotWithShape="1">
          <a:blip r:embed="rId4">
            <a:alphaModFix/>
          </a:blip>
          <a:srcRect l="43445" r="15510"/>
          <a:stretch/>
        </p:blipFill>
        <p:spPr>
          <a:xfrm>
            <a:off x="4777600" y="1028200"/>
            <a:ext cx="3965100" cy="3622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23"/>
          <p:cNvSpPr txBox="1"/>
          <p:nvPr/>
        </p:nvSpPr>
        <p:spPr>
          <a:xfrm>
            <a:off x="365738" y="1505944"/>
            <a:ext cx="7982400" cy="27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5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Конверсия</a:t>
            </a:r>
            <a:r>
              <a:rPr lang="en" sz="150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(</a:t>
            </a:r>
            <a:r>
              <a:rPr lang="en" sz="15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</a:t>
            </a:r>
            <a:r>
              <a:rPr lang="en" sz="150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или </a:t>
            </a:r>
            <a:r>
              <a:rPr lang="en" sz="15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conversion rate</a:t>
            </a:r>
            <a:r>
              <a:rPr lang="en" sz="150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) – метрика, показывающая отношения числа пользователей выполнивших какое либо целевое действие к общему числу пользователей.</a:t>
            </a:r>
            <a:endParaRPr sz="150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50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50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Конверсию можно считать для одного целевого действия в продукте, а можно отслеживать по конкретным шагам.</a:t>
            </a:r>
            <a:endParaRPr sz="150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50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5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Окно конверсии (conversion window)</a:t>
            </a:r>
            <a:r>
              <a:rPr lang="en" sz="150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– время за которое пользователь должен пройти по этапам воронки, чтобы учитываться при расчете конверсии.</a:t>
            </a:r>
            <a:endParaRPr sz="150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50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50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lang="en" sz="15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sz="150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500" i="1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lang="en" sz="15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sz="150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42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50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lang="en" sz="15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sz="150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42" name="Google Shape;1042;p123"/>
          <p:cNvSpPr txBox="1"/>
          <p:nvPr/>
        </p:nvSpPr>
        <p:spPr>
          <a:xfrm>
            <a:off x="453891" y="1028210"/>
            <a:ext cx="39651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Конверсия</a:t>
            </a:r>
            <a:endParaRPr sz="3000" b="1">
              <a:solidFill>
                <a:srgbClr val="1D1D1B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043" name="Google Shape;1043;p123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44" name="Google Shape;1044;p123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45" name="Google Shape;1045;p123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46" name="Google Shape;1046;p123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47" name="Google Shape;1047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123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49" name="Google Shape;1049;p123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24"/>
          <p:cNvSpPr txBox="1"/>
          <p:nvPr/>
        </p:nvSpPr>
        <p:spPr>
          <a:xfrm>
            <a:off x="453900" y="1646275"/>
            <a:ext cx="8223300" cy="27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50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Рассмотрим типичный </a:t>
            </a: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интернет-магазин</a:t>
            </a:r>
            <a:r>
              <a:rPr lang="en" sz="150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. В таком продукте есть несколько ключевых действий, через которые пользователь доходит к покупке:</a:t>
            </a:r>
            <a:endParaRPr sz="150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508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50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42900" marR="0" lvl="0" indent="-260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●"/>
            </a:pPr>
            <a:r>
              <a:rPr lang="en" sz="150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просмотр каталога;</a:t>
            </a:r>
            <a:endParaRPr sz="150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42900" marR="0" lvl="0" indent="-260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●"/>
            </a:pPr>
            <a:r>
              <a:rPr lang="en" sz="150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переход на карточку товара;</a:t>
            </a:r>
            <a:endParaRPr sz="150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42900" marR="0" lvl="0" indent="-260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●"/>
            </a:pPr>
            <a:r>
              <a:rPr lang="en" sz="150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добавление в корзину</a:t>
            </a:r>
            <a:endParaRPr sz="150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42900" marR="0" lvl="0" indent="-260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●"/>
            </a:pPr>
            <a:r>
              <a:rPr lang="en" sz="150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переход к оформлению заказа;</a:t>
            </a:r>
            <a:endParaRPr sz="150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42900" marR="0" lvl="0" indent="-260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ans"/>
              <a:buChar char="●"/>
            </a:pPr>
            <a:r>
              <a:rPr lang="en" sz="150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покупка товара.</a:t>
            </a:r>
            <a:endParaRPr sz="150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Отслеживание переходов пользователей с одного шага на другой называется </a:t>
            </a:r>
            <a:r>
              <a:rPr lang="en" sz="1500" i="1">
                <a:solidFill>
                  <a:srgbClr val="FB2C38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воронкой</a:t>
            </a:r>
            <a:endParaRPr sz="1500" i="1">
              <a:solidFill>
                <a:srgbClr val="FB2C3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lang="en" sz="15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sz="150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500" i="1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lang="en" sz="15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sz="150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42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50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lang="en" sz="150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sz="150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55" name="Google Shape;1055;p124"/>
          <p:cNvSpPr txBox="1"/>
          <p:nvPr/>
        </p:nvSpPr>
        <p:spPr>
          <a:xfrm>
            <a:off x="453891" y="1028210"/>
            <a:ext cx="39651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Воронка</a:t>
            </a:r>
            <a:endParaRPr sz="3000" b="1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56" name="Google Shape;1056;p124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57" name="Google Shape;1057;p124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58" name="Google Shape;1058;p124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59" name="Google Shape;1059;p124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60" name="Google Shape;1060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124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62" name="Google Shape;1062;p124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7" name="Google Shape;1067;p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8850" y="1658949"/>
            <a:ext cx="5635399" cy="34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125"/>
          <p:cNvSpPr txBox="1"/>
          <p:nvPr/>
        </p:nvSpPr>
        <p:spPr>
          <a:xfrm>
            <a:off x="453891" y="1028210"/>
            <a:ext cx="39651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 воронки</a:t>
            </a:r>
            <a:endParaRPr sz="3000" b="1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69" name="Google Shape;1069;p125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0" name="Google Shape;1070;p125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1" name="Google Shape;1071;p125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72" name="Google Shape;1072;p125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073" name="Google Shape;1073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125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75" name="Google Shape;1075;p125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126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81" name="Google Shape;1081;p126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82" name="Google Shape;1082;p126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83" name="Google Shape;1083;p126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84" name="Google Shape;1084;p126"/>
          <p:cNvSpPr txBox="1">
            <a:spLocks noGrp="1"/>
          </p:cNvSpPr>
          <p:nvPr>
            <p:ph type="title"/>
          </p:nvPr>
        </p:nvSpPr>
        <p:spPr>
          <a:xfrm>
            <a:off x="453891" y="1028210"/>
            <a:ext cx="39651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Продукты с рекламной моделью</a:t>
            </a:r>
            <a:endParaRPr/>
          </a:p>
        </p:txBody>
      </p:sp>
      <p:sp>
        <p:nvSpPr>
          <p:cNvPr id="1085" name="Google Shape;1085;p126"/>
          <p:cNvSpPr txBox="1"/>
          <p:nvPr/>
        </p:nvSpPr>
        <p:spPr>
          <a:xfrm>
            <a:off x="452519" y="1681958"/>
            <a:ext cx="3827700" cy="28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B2B38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MAU, DAU</a:t>
            </a:r>
            <a:endParaRPr sz="15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2B38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Retention</a:t>
            </a:r>
            <a:endParaRPr sz="15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B2B38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CTR (click-through rate)</a:t>
            </a:r>
            <a:endParaRPr sz="15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B2B38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Длина сессии</a:t>
            </a:r>
            <a:endParaRPr sz="15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B2B38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Время, проведенное на сайте</a:t>
            </a:r>
            <a:endParaRPr sz="15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B2B38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Показы рекламных мест на пользователя</a:t>
            </a:r>
            <a:endParaRPr sz="15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B2B38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Количество уникальных клиентов за период</a:t>
            </a:r>
            <a:endParaRPr sz="15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B2B38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Конверсия сессий в клики</a:t>
            </a:r>
            <a:endParaRPr sz="15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086" name="Google Shape;1086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126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88" name="Google Shape;1088;p126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089" name="Google Shape;1089;p126"/>
          <p:cNvPicPr preferRelativeResize="0"/>
          <p:nvPr/>
        </p:nvPicPr>
        <p:blipFill rotWithShape="1">
          <a:blip r:embed="rId4">
            <a:alphaModFix/>
          </a:blip>
          <a:srcRect l="51957"/>
          <a:stretch/>
        </p:blipFill>
        <p:spPr>
          <a:xfrm>
            <a:off x="4997150" y="931950"/>
            <a:ext cx="3711276" cy="386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127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95" name="Google Shape;1095;p127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96" name="Google Shape;1096;p127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97" name="Google Shape;1097;p127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98" name="Google Shape;1098;p127"/>
          <p:cNvSpPr txBox="1">
            <a:spLocks noGrp="1"/>
          </p:cNvSpPr>
          <p:nvPr>
            <p:ph type="title"/>
          </p:nvPr>
        </p:nvSpPr>
        <p:spPr>
          <a:xfrm>
            <a:off x="453905" y="1028200"/>
            <a:ext cx="62055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Не стесняйтесь спрашивать</a:t>
            </a:r>
            <a:endParaRPr/>
          </a:p>
        </p:txBody>
      </p:sp>
      <p:pic>
        <p:nvPicPr>
          <p:cNvPr id="1099" name="Google Shape;1099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127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01" name="Google Shape;1101;p127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02" name="Google Shape;1102;p127"/>
          <p:cNvSpPr txBox="1"/>
          <p:nvPr/>
        </p:nvSpPr>
        <p:spPr>
          <a:xfrm>
            <a:off x="296250" y="1833000"/>
            <a:ext cx="8551500" cy="30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Существует огромное количество метрик, для которых придуманы названия. 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 встречаете что-то незнакомое – не стесняйтесь уточнить и погуглить. В больших компаниях бывает несколько разное понимание одних и тех же аббревиатур. 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Вот только некоторые из специфических названий: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A2B38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Click-to-eat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A2B38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Счастье пользователя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A2B38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NSM, метрика Полярной звезды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A2B38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Aha-матрика</a:t>
            </a:r>
            <a:endParaRPr sz="1300">
              <a:solidFill>
                <a:srgbClr val="3031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28"/>
          <p:cNvSpPr txBox="1"/>
          <p:nvPr/>
        </p:nvSpPr>
        <p:spPr>
          <a:xfrm>
            <a:off x="614376" y="1594675"/>
            <a:ext cx="5404800" cy="19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150" rIns="0" bIns="0" anchor="t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" sz="44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Отслеживание метрик</a:t>
            </a:r>
            <a:endParaRPr sz="44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499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9698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108" name="Google Shape;1108;p128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128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7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9" y="101899"/>
                </a:lnTo>
                <a:lnTo>
                  <a:pt x="272991" y="74037"/>
                </a:lnTo>
                <a:lnTo>
                  <a:pt x="267569" y="46174"/>
                </a:lnTo>
                <a:lnTo>
                  <a:pt x="251301" y="21682"/>
                </a:lnTo>
                <a:lnTo>
                  <a:pt x="226806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128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p128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p128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1113" name="Google Shape;1113;p128"/>
          <p:cNvGrpSpPr/>
          <p:nvPr/>
        </p:nvGrpSpPr>
        <p:grpSpPr>
          <a:xfrm>
            <a:off x="7507015" y="345039"/>
            <a:ext cx="1023026" cy="168739"/>
            <a:chOff x="14868658" y="741514"/>
            <a:chExt cx="2249397" cy="384810"/>
          </a:xfrm>
        </p:grpSpPr>
        <p:sp>
          <p:nvSpPr>
            <p:cNvPr id="1114" name="Google Shape;1114;p128"/>
            <p:cNvSpPr/>
            <p:nvPr/>
          </p:nvSpPr>
          <p:spPr>
            <a:xfrm>
              <a:off x="16985455" y="863648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128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12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801"/>
                  </a:lnTo>
                </a:path>
              </a:pathLst>
            </a:custGeom>
            <a:noFill/>
            <a:ln w="355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128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128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128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128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801"/>
                  </a:lnTo>
                  <a:lnTo>
                    <a:pt x="108268" y="170801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12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128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128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128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128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128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80"/>
                  </a:lnTo>
                  <a:lnTo>
                    <a:pt x="110492" y="371274"/>
                  </a:lnTo>
                  <a:lnTo>
                    <a:pt x="130747" y="381117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27" name="Google Shape;1127;p1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75975" y="1537025"/>
            <a:ext cx="3146326" cy="2649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29"/>
          <p:cNvSpPr txBox="1"/>
          <p:nvPr/>
        </p:nvSpPr>
        <p:spPr>
          <a:xfrm>
            <a:off x="691400" y="2145300"/>
            <a:ext cx="3626100" cy="28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IBM Plex Sans"/>
                <a:ea typeface="IBM Plex Sans"/>
                <a:cs typeface="IBM Plex Sans"/>
                <a:sym typeface="IBM Plex Sans"/>
              </a:rPr>
              <a:t>Сегменты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Разделение пользователей  по характерным признакам  для анализа метрик по новым  полученным сегментам:</a:t>
            </a:r>
            <a:endParaRPr sz="1300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300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0" lvl="0" indent="-18415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FC2C38"/>
              </a:buClr>
              <a:buSzPts val="1300"/>
              <a:buFont typeface="IBM Plex Sans"/>
              <a:buChar char="•"/>
            </a:pPr>
            <a:r>
              <a:rPr lang="en" sz="13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Демография (пол, возраст)</a:t>
            </a:r>
            <a:endParaRPr sz="1300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300"/>
              <a:buFont typeface="IBM Plex Sans"/>
              <a:buChar char="•"/>
            </a:pPr>
            <a:r>
              <a:rPr lang="en" sz="13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Регион</a:t>
            </a:r>
            <a:endParaRPr sz="1300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300"/>
              <a:buFont typeface="IBM Plex Sans"/>
              <a:buChar char="•"/>
            </a:pPr>
            <a:r>
              <a:rPr lang="en" sz="13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Поведение</a:t>
            </a:r>
            <a:endParaRPr sz="1300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300"/>
              <a:buFont typeface="IBM Plex Sans"/>
              <a:buChar char="•"/>
            </a:pPr>
            <a:r>
              <a:rPr lang="en" sz="13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Ценность для продукта</a:t>
            </a:r>
            <a:endParaRPr sz="1300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33" name="Google Shape;1133;p129"/>
          <p:cNvSpPr txBox="1"/>
          <p:nvPr/>
        </p:nvSpPr>
        <p:spPr>
          <a:xfrm>
            <a:off x="5012851" y="2142250"/>
            <a:ext cx="3685200" cy="15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IBM Plex Sans"/>
                <a:ea typeface="IBM Plex Sans"/>
                <a:cs typeface="IBM Plex Sans"/>
                <a:sym typeface="IBM Plex Sans"/>
              </a:rPr>
              <a:t>Когорты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Разделение пользователей по временным  периодам, в которые они совершили какое-то  общее действие. Чаще всего «общее  действие» – это первая покупка.</a:t>
            </a:r>
            <a:endParaRPr sz="1300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1155700" lvl="0" indent="0" algn="l" rtl="0">
              <a:lnSpc>
                <a:spcPct val="108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Например: «Когорта мая» обозначает группу</a:t>
            </a:r>
            <a:endParaRPr sz="1300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пользователей, пришедших в с 1 по 31 мая</a:t>
            </a:r>
            <a:endParaRPr sz="1300">
              <a:solidFill>
                <a:srgbClr val="85879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34" name="Google Shape;1134;p129"/>
          <p:cNvSpPr/>
          <p:nvPr/>
        </p:nvSpPr>
        <p:spPr>
          <a:xfrm>
            <a:off x="701645" y="1584038"/>
            <a:ext cx="476437" cy="458112"/>
          </a:xfrm>
          <a:custGeom>
            <a:avLst/>
            <a:gdLst/>
            <a:ahLst/>
            <a:cxnLst/>
            <a:rect l="l" t="t" r="r" b="b"/>
            <a:pathLst>
              <a:path w="1047114" h="1047114" extrusionOk="0">
                <a:moveTo>
                  <a:pt x="523544" y="0"/>
                </a:moveTo>
                <a:lnTo>
                  <a:pt x="475891" y="2139"/>
                </a:lnTo>
                <a:lnTo>
                  <a:pt x="429437" y="8435"/>
                </a:lnTo>
                <a:lnTo>
                  <a:pt x="384366" y="18701"/>
                </a:lnTo>
                <a:lnTo>
                  <a:pt x="340863" y="32754"/>
                </a:lnTo>
                <a:lnTo>
                  <a:pt x="299114" y="50408"/>
                </a:lnTo>
                <a:lnTo>
                  <a:pt x="259302" y="71479"/>
                </a:lnTo>
                <a:lnTo>
                  <a:pt x="221613" y="95782"/>
                </a:lnTo>
                <a:lnTo>
                  <a:pt x="186232" y="123131"/>
                </a:lnTo>
                <a:lnTo>
                  <a:pt x="153343" y="153343"/>
                </a:lnTo>
                <a:lnTo>
                  <a:pt x="123131" y="186232"/>
                </a:lnTo>
                <a:lnTo>
                  <a:pt x="95782" y="221613"/>
                </a:lnTo>
                <a:lnTo>
                  <a:pt x="71479" y="259302"/>
                </a:lnTo>
                <a:lnTo>
                  <a:pt x="50408" y="299114"/>
                </a:lnTo>
                <a:lnTo>
                  <a:pt x="32754" y="340863"/>
                </a:lnTo>
                <a:lnTo>
                  <a:pt x="18701" y="384366"/>
                </a:lnTo>
                <a:lnTo>
                  <a:pt x="8435" y="429437"/>
                </a:lnTo>
                <a:lnTo>
                  <a:pt x="2139" y="475891"/>
                </a:lnTo>
                <a:lnTo>
                  <a:pt x="0" y="523544"/>
                </a:lnTo>
                <a:lnTo>
                  <a:pt x="2139" y="571197"/>
                </a:lnTo>
                <a:lnTo>
                  <a:pt x="8435" y="617651"/>
                </a:lnTo>
                <a:lnTo>
                  <a:pt x="18701" y="662722"/>
                </a:lnTo>
                <a:lnTo>
                  <a:pt x="32754" y="706224"/>
                </a:lnTo>
                <a:lnTo>
                  <a:pt x="50408" y="747974"/>
                </a:lnTo>
                <a:lnTo>
                  <a:pt x="71479" y="787785"/>
                </a:lnTo>
                <a:lnTo>
                  <a:pt x="95782" y="825474"/>
                </a:lnTo>
                <a:lnTo>
                  <a:pt x="123131" y="860856"/>
                </a:lnTo>
                <a:lnTo>
                  <a:pt x="153343" y="893745"/>
                </a:lnTo>
                <a:lnTo>
                  <a:pt x="186232" y="923956"/>
                </a:lnTo>
                <a:lnTo>
                  <a:pt x="221613" y="951306"/>
                </a:lnTo>
                <a:lnTo>
                  <a:pt x="259302" y="975608"/>
                </a:lnTo>
                <a:lnTo>
                  <a:pt x="299114" y="996679"/>
                </a:lnTo>
                <a:lnTo>
                  <a:pt x="340863" y="1014333"/>
                </a:lnTo>
                <a:lnTo>
                  <a:pt x="384366" y="1028386"/>
                </a:lnTo>
                <a:lnTo>
                  <a:pt x="429437" y="1038653"/>
                </a:lnTo>
                <a:lnTo>
                  <a:pt x="475891" y="1044948"/>
                </a:lnTo>
                <a:lnTo>
                  <a:pt x="523544" y="1047088"/>
                </a:lnTo>
                <a:lnTo>
                  <a:pt x="571197" y="1044948"/>
                </a:lnTo>
                <a:lnTo>
                  <a:pt x="617651" y="1038653"/>
                </a:lnTo>
                <a:lnTo>
                  <a:pt x="662722" y="1028386"/>
                </a:lnTo>
                <a:lnTo>
                  <a:pt x="706224" y="1014333"/>
                </a:lnTo>
                <a:lnTo>
                  <a:pt x="747974" y="996679"/>
                </a:lnTo>
                <a:lnTo>
                  <a:pt x="787785" y="975608"/>
                </a:lnTo>
                <a:lnTo>
                  <a:pt x="825474" y="951306"/>
                </a:lnTo>
                <a:lnTo>
                  <a:pt x="860856" y="923956"/>
                </a:lnTo>
                <a:lnTo>
                  <a:pt x="893745" y="893745"/>
                </a:lnTo>
                <a:lnTo>
                  <a:pt x="923956" y="860856"/>
                </a:lnTo>
                <a:lnTo>
                  <a:pt x="951306" y="825474"/>
                </a:lnTo>
                <a:lnTo>
                  <a:pt x="975608" y="787785"/>
                </a:lnTo>
                <a:lnTo>
                  <a:pt x="996679" y="747974"/>
                </a:lnTo>
                <a:lnTo>
                  <a:pt x="1014333" y="706224"/>
                </a:lnTo>
                <a:lnTo>
                  <a:pt x="1028386" y="662722"/>
                </a:lnTo>
                <a:lnTo>
                  <a:pt x="1038653" y="617651"/>
                </a:lnTo>
                <a:lnTo>
                  <a:pt x="1044948" y="571197"/>
                </a:lnTo>
                <a:lnTo>
                  <a:pt x="1047088" y="523544"/>
                </a:lnTo>
                <a:lnTo>
                  <a:pt x="1044948" y="475891"/>
                </a:lnTo>
                <a:lnTo>
                  <a:pt x="1038653" y="429437"/>
                </a:lnTo>
                <a:lnTo>
                  <a:pt x="1028386" y="384366"/>
                </a:lnTo>
                <a:lnTo>
                  <a:pt x="1014333" y="340863"/>
                </a:lnTo>
                <a:lnTo>
                  <a:pt x="996679" y="299114"/>
                </a:lnTo>
                <a:lnTo>
                  <a:pt x="975608" y="259302"/>
                </a:lnTo>
                <a:lnTo>
                  <a:pt x="951306" y="221613"/>
                </a:lnTo>
                <a:lnTo>
                  <a:pt x="923956" y="186232"/>
                </a:lnTo>
                <a:lnTo>
                  <a:pt x="893745" y="153343"/>
                </a:lnTo>
                <a:lnTo>
                  <a:pt x="860856" y="123131"/>
                </a:lnTo>
                <a:lnTo>
                  <a:pt x="825474" y="95782"/>
                </a:lnTo>
                <a:lnTo>
                  <a:pt x="787785" y="71479"/>
                </a:lnTo>
                <a:lnTo>
                  <a:pt x="747974" y="50408"/>
                </a:lnTo>
                <a:lnTo>
                  <a:pt x="706224" y="32754"/>
                </a:lnTo>
                <a:lnTo>
                  <a:pt x="662722" y="18701"/>
                </a:lnTo>
                <a:lnTo>
                  <a:pt x="617651" y="8435"/>
                </a:lnTo>
                <a:lnTo>
                  <a:pt x="571197" y="2139"/>
                </a:lnTo>
                <a:lnTo>
                  <a:pt x="523544" y="0"/>
                </a:lnTo>
                <a:close/>
              </a:path>
            </a:pathLst>
          </a:custGeom>
          <a:solidFill>
            <a:srgbClr val="FC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35" name="Google Shape;1135;p129"/>
          <p:cNvSpPr/>
          <p:nvPr/>
        </p:nvSpPr>
        <p:spPr>
          <a:xfrm>
            <a:off x="4828756" y="1584038"/>
            <a:ext cx="0" cy="2977872"/>
          </a:xfrm>
          <a:custGeom>
            <a:avLst/>
            <a:gdLst/>
            <a:ahLst/>
            <a:cxnLst/>
            <a:rect l="l" t="t" r="r" b="b"/>
            <a:pathLst>
              <a:path w="120000" h="6806565" extrusionOk="0">
                <a:moveTo>
                  <a:pt x="0" y="0"/>
                </a:moveTo>
                <a:lnTo>
                  <a:pt x="0" y="6806075"/>
                </a:lnTo>
              </a:path>
            </a:pathLst>
          </a:custGeom>
          <a:noFill/>
          <a:ln w="10450" cap="flat" cmpd="sng">
            <a:solidFill>
              <a:srgbClr val="D2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36" name="Google Shape;1136;p129"/>
          <p:cNvSpPr/>
          <p:nvPr/>
        </p:nvSpPr>
        <p:spPr>
          <a:xfrm>
            <a:off x="5016875" y="1584038"/>
            <a:ext cx="476437" cy="458112"/>
          </a:xfrm>
          <a:custGeom>
            <a:avLst/>
            <a:gdLst/>
            <a:ahLst/>
            <a:cxnLst/>
            <a:rect l="l" t="t" r="r" b="b"/>
            <a:pathLst>
              <a:path w="1047115" h="1047114" extrusionOk="0">
                <a:moveTo>
                  <a:pt x="523544" y="0"/>
                </a:moveTo>
                <a:lnTo>
                  <a:pt x="475891" y="2139"/>
                </a:lnTo>
                <a:lnTo>
                  <a:pt x="429437" y="8435"/>
                </a:lnTo>
                <a:lnTo>
                  <a:pt x="384366" y="18701"/>
                </a:lnTo>
                <a:lnTo>
                  <a:pt x="340863" y="32754"/>
                </a:lnTo>
                <a:lnTo>
                  <a:pt x="299114" y="50408"/>
                </a:lnTo>
                <a:lnTo>
                  <a:pt x="259302" y="71479"/>
                </a:lnTo>
                <a:lnTo>
                  <a:pt x="221613" y="95782"/>
                </a:lnTo>
                <a:lnTo>
                  <a:pt x="186232" y="123131"/>
                </a:lnTo>
                <a:lnTo>
                  <a:pt x="153343" y="153343"/>
                </a:lnTo>
                <a:lnTo>
                  <a:pt x="123131" y="186232"/>
                </a:lnTo>
                <a:lnTo>
                  <a:pt x="95782" y="221613"/>
                </a:lnTo>
                <a:lnTo>
                  <a:pt x="71479" y="259302"/>
                </a:lnTo>
                <a:lnTo>
                  <a:pt x="50408" y="299114"/>
                </a:lnTo>
                <a:lnTo>
                  <a:pt x="32754" y="340863"/>
                </a:lnTo>
                <a:lnTo>
                  <a:pt x="18701" y="384366"/>
                </a:lnTo>
                <a:lnTo>
                  <a:pt x="8435" y="429437"/>
                </a:lnTo>
                <a:lnTo>
                  <a:pt x="2139" y="475891"/>
                </a:lnTo>
                <a:lnTo>
                  <a:pt x="0" y="523544"/>
                </a:lnTo>
                <a:lnTo>
                  <a:pt x="2139" y="571197"/>
                </a:lnTo>
                <a:lnTo>
                  <a:pt x="8435" y="617651"/>
                </a:lnTo>
                <a:lnTo>
                  <a:pt x="18701" y="662722"/>
                </a:lnTo>
                <a:lnTo>
                  <a:pt x="32754" y="706224"/>
                </a:lnTo>
                <a:lnTo>
                  <a:pt x="50408" y="747974"/>
                </a:lnTo>
                <a:lnTo>
                  <a:pt x="71479" y="787785"/>
                </a:lnTo>
                <a:lnTo>
                  <a:pt x="95782" y="825474"/>
                </a:lnTo>
                <a:lnTo>
                  <a:pt x="123131" y="860856"/>
                </a:lnTo>
                <a:lnTo>
                  <a:pt x="153343" y="893745"/>
                </a:lnTo>
                <a:lnTo>
                  <a:pt x="186232" y="923956"/>
                </a:lnTo>
                <a:lnTo>
                  <a:pt x="221613" y="951306"/>
                </a:lnTo>
                <a:lnTo>
                  <a:pt x="259302" y="975608"/>
                </a:lnTo>
                <a:lnTo>
                  <a:pt x="299114" y="996679"/>
                </a:lnTo>
                <a:lnTo>
                  <a:pt x="340863" y="1014333"/>
                </a:lnTo>
                <a:lnTo>
                  <a:pt x="384366" y="1028386"/>
                </a:lnTo>
                <a:lnTo>
                  <a:pt x="429437" y="1038653"/>
                </a:lnTo>
                <a:lnTo>
                  <a:pt x="475891" y="1044948"/>
                </a:lnTo>
                <a:lnTo>
                  <a:pt x="523544" y="1047088"/>
                </a:lnTo>
                <a:lnTo>
                  <a:pt x="571197" y="1044948"/>
                </a:lnTo>
                <a:lnTo>
                  <a:pt x="617651" y="1038653"/>
                </a:lnTo>
                <a:lnTo>
                  <a:pt x="662722" y="1028386"/>
                </a:lnTo>
                <a:lnTo>
                  <a:pt x="706224" y="1014333"/>
                </a:lnTo>
                <a:lnTo>
                  <a:pt x="747974" y="996679"/>
                </a:lnTo>
                <a:lnTo>
                  <a:pt x="787785" y="975608"/>
                </a:lnTo>
                <a:lnTo>
                  <a:pt x="825474" y="951306"/>
                </a:lnTo>
                <a:lnTo>
                  <a:pt x="860856" y="923956"/>
                </a:lnTo>
                <a:lnTo>
                  <a:pt x="893745" y="893745"/>
                </a:lnTo>
                <a:lnTo>
                  <a:pt x="923956" y="860856"/>
                </a:lnTo>
                <a:lnTo>
                  <a:pt x="951306" y="825474"/>
                </a:lnTo>
                <a:lnTo>
                  <a:pt x="975608" y="787785"/>
                </a:lnTo>
                <a:lnTo>
                  <a:pt x="996679" y="747974"/>
                </a:lnTo>
                <a:lnTo>
                  <a:pt x="1014333" y="706224"/>
                </a:lnTo>
                <a:lnTo>
                  <a:pt x="1028386" y="662722"/>
                </a:lnTo>
                <a:lnTo>
                  <a:pt x="1038653" y="617651"/>
                </a:lnTo>
                <a:lnTo>
                  <a:pt x="1044948" y="571197"/>
                </a:lnTo>
                <a:lnTo>
                  <a:pt x="1047088" y="523544"/>
                </a:lnTo>
                <a:lnTo>
                  <a:pt x="1044948" y="475891"/>
                </a:lnTo>
                <a:lnTo>
                  <a:pt x="1038653" y="429437"/>
                </a:lnTo>
                <a:lnTo>
                  <a:pt x="1028386" y="384366"/>
                </a:lnTo>
                <a:lnTo>
                  <a:pt x="1014333" y="340863"/>
                </a:lnTo>
                <a:lnTo>
                  <a:pt x="996679" y="299114"/>
                </a:lnTo>
                <a:lnTo>
                  <a:pt x="975608" y="259302"/>
                </a:lnTo>
                <a:lnTo>
                  <a:pt x="951306" y="221613"/>
                </a:lnTo>
                <a:lnTo>
                  <a:pt x="923956" y="186232"/>
                </a:lnTo>
                <a:lnTo>
                  <a:pt x="893745" y="153343"/>
                </a:lnTo>
                <a:lnTo>
                  <a:pt x="860856" y="123131"/>
                </a:lnTo>
                <a:lnTo>
                  <a:pt x="825474" y="95782"/>
                </a:lnTo>
                <a:lnTo>
                  <a:pt x="787785" y="71479"/>
                </a:lnTo>
                <a:lnTo>
                  <a:pt x="747974" y="50408"/>
                </a:lnTo>
                <a:lnTo>
                  <a:pt x="706224" y="32754"/>
                </a:lnTo>
                <a:lnTo>
                  <a:pt x="662722" y="18701"/>
                </a:lnTo>
                <a:lnTo>
                  <a:pt x="617651" y="8435"/>
                </a:lnTo>
                <a:lnTo>
                  <a:pt x="571197" y="2139"/>
                </a:lnTo>
                <a:lnTo>
                  <a:pt x="523544" y="0"/>
                </a:lnTo>
                <a:close/>
              </a:path>
            </a:pathLst>
          </a:custGeom>
          <a:solidFill>
            <a:srgbClr val="FC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37" name="Google Shape;1137;p129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38" name="Google Shape;1138;p129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39" name="Google Shape;1139;p129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40" name="Google Shape;1140;p129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41" name="Google Shape;1141;p129"/>
          <p:cNvSpPr txBox="1">
            <a:spLocks noGrp="1"/>
          </p:cNvSpPr>
          <p:nvPr>
            <p:ph type="title"/>
          </p:nvPr>
        </p:nvSpPr>
        <p:spPr>
          <a:xfrm>
            <a:off x="450955" y="981703"/>
            <a:ext cx="7620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Разрезы метрик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142" name="Google Shape;1142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129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44" name="Google Shape;1144;p129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30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50" name="Google Shape;1150;p130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51" name="Google Shape;1151;p130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52" name="Google Shape;1152;p130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53" name="Google Shape;1153;p130"/>
          <p:cNvSpPr txBox="1">
            <a:spLocks noGrp="1"/>
          </p:cNvSpPr>
          <p:nvPr>
            <p:ph type="title"/>
          </p:nvPr>
        </p:nvSpPr>
        <p:spPr>
          <a:xfrm>
            <a:off x="450955" y="829303"/>
            <a:ext cx="7620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 когортного анализа:  дневное удержание клиентов</a:t>
            </a:r>
            <a:endParaRPr sz="3000" b="1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154" name="Google Shape;1154;p130"/>
          <p:cNvSpPr txBox="1"/>
          <p:nvPr/>
        </p:nvSpPr>
        <p:spPr>
          <a:xfrm>
            <a:off x="6665499" y="2834302"/>
            <a:ext cx="306600" cy="1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11.4%</a:t>
            </a:r>
            <a:endParaRPr sz="8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155" name="Google Shape;1155;p130"/>
          <p:cNvGrpSpPr/>
          <p:nvPr/>
        </p:nvGrpSpPr>
        <p:grpSpPr>
          <a:xfrm>
            <a:off x="2039493" y="2271874"/>
            <a:ext cx="557689" cy="2868453"/>
            <a:chOff x="2719324" y="2521165"/>
            <a:chExt cx="743585" cy="3824604"/>
          </a:xfrm>
        </p:grpSpPr>
        <p:sp>
          <p:nvSpPr>
            <p:cNvPr id="1156" name="Google Shape;1156;p130"/>
            <p:cNvSpPr/>
            <p:nvPr/>
          </p:nvSpPr>
          <p:spPr>
            <a:xfrm>
              <a:off x="2719324" y="2521165"/>
              <a:ext cx="743585" cy="3824604"/>
            </a:xfrm>
            <a:custGeom>
              <a:avLst/>
              <a:gdLst/>
              <a:ahLst/>
              <a:cxnLst/>
              <a:rect l="l" t="t" r="r" b="b"/>
              <a:pathLst>
                <a:path w="743585" h="3824604" extrusionOk="0">
                  <a:moveTo>
                    <a:pt x="743026" y="2433574"/>
                  </a:moveTo>
                  <a:lnTo>
                    <a:pt x="0" y="2433574"/>
                  </a:lnTo>
                  <a:lnTo>
                    <a:pt x="0" y="2781160"/>
                  </a:lnTo>
                  <a:lnTo>
                    <a:pt x="0" y="3128797"/>
                  </a:lnTo>
                  <a:lnTo>
                    <a:pt x="0" y="3476434"/>
                  </a:lnTo>
                  <a:lnTo>
                    <a:pt x="0" y="3824071"/>
                  </a:lnTo>
                  <a:lnTo>
                    <a:pt x="743026" y="3824071"/>
                  </a:lnTo>
                  <a:lnTo>
                    <a:pt x="743026" y="3476434"/>
                  </a:lnTo>
                  <a:lnTo>
                    <a:pt x="743026" y="3128797"/>
                  </a:lnTo>
                  <a:lnTo>
                    <a:pt x="743026" y="2781211"/>
                  </a:lnTo>
                  <a:lnTo>
                    <a:pt x="743026" y="2433574"/>
                  </a:lnTo>
                  <a:close/>
                </a:path>
                <a:path w="743585" h="3824604" extrusionOk="0">
                  <a:moveTo>
                    <a:pt x="743026" y="1390650"/>
                  </a:moveTo>
                  <a:lnTo>
                    <a:pt x="0" y="1390650"/>
                  </a:lnTo>
                  <a:lnTo>
                    <a:pt x="0" y="1738249"/>
                  </a:lnTo>
                  <a:lnTo>
                    <a:pt x="0" y="2085848"/>
                  </a:lnTo>
                  <a:lnTo>
                    <a:pt x="0" y="2433485"/>
                  </a:lnTo>
                  <a:lnTo>
                    <a:pt x="743026" y="2433485"/>
                  </a:lnTo>
                  <a:lnTo>
                    <a:pt x="743026" y="2085886"/>
                  </a:lnTo>
                  <a:lnTo>
                    <a:pt x="743026" y="1738287"/>
                  </a:lnTo>
                  <a:lnTo>
                    <a:pt x="743026" y="1390650"/>
                  </a:lnTo>
                  <a:close/>
                </a:path>
                <a:path w="743585" h="3824604" extrusionOk="0">
                  <a:moveTo>
                    <a:pt x="743026" y="347726"/>
                  </a:moveTo>
                  <a:lnTo>
                    <a:pt x="0" y="347726"/>
                  </a:lnTo>
                  <a:lnTo>
                    <a:pt x="0" y="695325"/>
                  </a:lnTo>
                  <a:lnTo>
                    <a:pt x="0" y="1042924"/>
                  </a:lnTo>
                  <a:lnTo>
                    <a:pt x="0" y="1390561"/>
                  </a:lnTo>
                  <a:lnTo>
                    <a:pt x="743026" y="1390561"/>
                  </a:lnTo>
                  <a:lnTo>
                    <a:pt x="743026" y="1042962"/>
                  </a:lnTo>
                  <a:lnTo>
                    <a:pt x="743026" y="695363"/>
                  </a:lnTo>
                  <a:lnTo>
                    <a:pt x="743026" y="347726"/>
                  </a:lnTo>
                  <a:close/>
                </a:path>
                <a:path w="743585" h="3824604" extrusionOk="0">
                  <a:moveTo>
                    <a:pt x="743026" y="0"/>
                  </a:moveTo>
                  <a:lnTo>
                    <a:pt x="0" y="0"/>
                  </a:lnTo>
                  <a:lnTo>
                    <a:pt x="0" y="347637"/>
                  </a:lnTo>
                  <a:lnTo>
                    <a:pt x="743026" y="347637"/>
                  </a:lnTo>
                  <a:lnTo>
                    <a:pt x="743026" y="0"/>
                  </a:lnTo>
                  <a:close/>
                </a:path>
              </a:pathLst>
            </a:custGeom>
            <a:solidFill>
              <a:srgbClr val="03030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7" name="Google Shape;1157;p130"/>
            <p:cNvSpPr/>
            <p:nvPr/>
          </p:nvSpPr>
          <p:spPr>
            <a:xfrm>
              <a:off x="2820288" y="2606547"/>
              <a:ext cx="352200" cy="1152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8" name="Google Shape;1158;p130"/>
            <p:cNvSpPr/>
            <p:nvPr/>
          </p:nvSpPr>
          <p:spPr>
            <a:xfrm>
              <a:off x="2820288" y="2954146"/>
              <a:ext cx="352200" cy="11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9" name="Google Shape;1159;p130"/>
            <p:cNvSpPr/>
            <p:nvPr/>
          </p:nvSpPr>
          <p:spPr>
            <a:xfrm>
              <a:off x="2820288" y="3301872"/>
              <a:ext cx="352200" cy="115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0" name="Google Shape;1160;p130"/>
            <p:cNvSpPr/>
            <p:nvPr/>
          </p:nvSpPr>
          <p:spPr>
            <a:xfrm>
              <a:off x="2820288" y="3649472"/>
              <a:ext cx="352200" cy="1152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1" name="Google Shape;1161;p130"/>
            <p:cNvSpPr/>
            <p:nvPr/>
          </p:nvSpPr>
          <p:spPr>
            <a:xfrm>
              <a:off x="2820288" y="3997070"/>
              <a:ext cx="352200" cy="1152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2" name="Google Shape;1162;p130"/>
            <p:cNvSpPr/>
            <p:nvPr/>
          </p:nvSpPr>
          <p:spPr>
            <a:xfrm>
              <a:off x="2820288" y="4344797"/>
              <a:ext cx="352200" cy="1152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3" name="Google Shape;1163;p130"/>
            <p:cNvSpPr/>
            <p:nvPr/>
          </p:nvSpPr>
          <p:spPr>
            <a:xfrm>
              <a:off x="2820288" y="4692395"/>
              <a:ext cx="352200" cy="1152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4" name="Google Shape;1164;p130"/>
            <p:cNvSpPr/>
            <p:nvPr/>
          </p:nvSpPr>
          <p:spPr>
            <a:xfrm>
              <a:off x="2820288" y="5039994"/>
              <a:ext cx="352200" cy="1152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5" name="Google Shape;1165;p130"/>
            <p:cNvSpPr/>
            <p:nvPr/>
          </p:nvSpPr>
          <p:spPr>
            <a:xfrm>
              <a:off x="2820288" y="5387720"/>
              <a:ext cx="352200" cy="1152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6" name="Google Shape;1166;p130"/>
            <p:cNvSpPr/>
            <p:nvPr/>
          </p:nvSpPr>
          <p:spPr>
            <a:xfrm>
              <a:off x="2820288" y="5735307"/>
              <a:ext cx="352200" cy="1152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7" name="Google Shape;1167;p130"/>
            <p:cNvSpPr/>
            <p:nvPr/>
          </p:nvSpPr>
          <p:spPr>
            <a:xfrm>
              <a:off x="2820288" y="6082956"/>
              <a:ext cx="352200" cy="1152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168" name="Google Shape;1168;p130"/>
          <p:cNvSpPr/>
          <p:nvPr/>
        </p:nvSpPr>
        <p:spPr>
          <a:xfrm>
            <a:off x="2600896" y="2505265"/>
            <a:ext cx="3936682" cy="57150"/>
          </a:xfrm>
          <a:custGeom>
            <a:avLst/>
            <a:gdLst/>
            <a:ahLst/>
            <a:cxnLst/>
            <a:rect l="l" t="t" r="r" b="b"/>
            <a:pathLst>
              <a:path w="5248909" h="76200" extrusionOk="0">
                <a:moveTo>
                  <a:pt x="5172456" y="0"/>
                </a:moveTo>
                <a:lnTo>
                  <a:pt x="5172456" y="76200"/>
                </a:lnTo>
                <a:lnTo>
                  <a:pt x="5228844" y="48006"/>
                </a:lnTo>
                <a:lnTo>
                  <a:pt x="5185156" y="48006"/>
                </a:lnTo>
                <a:lnTo>
                  <a:pt x="5185156" y="28194"/>
                </a:lnTo>
                <a:lnTo>
                  <a:pt x="5228844" y="28194"/>
                </a:lnTo>
                <a:lnTo>
                  <a:pt x="5172456" y="0"/>
                </a:lnTo>
                <a:close/>
              </a:path>
              <a:path w="5248909" h="76200" extrusionOk="0">
                <a:moveTo>
                  <a:pt x="5172456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5172456" y="48006"/>
                </a:lnTo>
                <a:lnTo>
                  <a:pt x="5172456" y="28194"/>
                </a:lnTo>
                <a:close/>
              </a:path>
              <a:path w="5248909" h="76200" extrusionOk="0">
                <a:moveTo>
                  <a:pt x="5228844" y="28194"/>
                </a:moveTo>
                <a:lnTo>
                  <a:pt x="5185156" y="28194"/>
                </a:lnTo>
                <a:lnTo>
                  <a:pt x="5185156" y="48006"/>
                </a:lnTo>
                <a:lnTo>
                  <a:pt x="5228844" y="48006"/>
                </a:lnTo>
                <a:lnTo>
                  <a:pt x="5248656" y="38100"/>
                </a:lnTo>
                <a:lnTo>
                  <a:pt x="5228844" y="28194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aphicFrame>
        <p:nvGraphicFramePr>
          <p:cNvPr id="1169" name="Google Shape;1169;p130"/>
          <p:cNvGraphicFramePr/>
          <p:nvPr/>
        </p:nvGraphicFramePr>
        <p:xfrm>
          <a:off x="897731" y="2017299"/>
          <a:ext cx="7404525" cy="3146375"/>
        </p:xfrm>
        <a:graphic>
          <a:graphicData uri="http://schemas.openxmlformats.org/drawingml/2006/table">
            <a:tbl>
              <a:tblPr firstRow="1" bandRow="1">
                <a:noFill/>
                <a:tableStyleId>{800F0120-870E-4B50-B55D-AE50BC91529E}</a:tableStyleId>
              </a:tblPr>
              <a:tblGrid>
                <a:gridCol w="5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1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9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9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9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9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95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95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95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95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95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52225"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u="none" strike="noStrike" cap="none">
                          <a:solidFill>
                            <a:srgbClr val="31333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Cohort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54775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u="none" strike="noStrike" cap="none">
                          <a:solidFill>
                            <a:srgbClr val="31333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Users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54775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u="none" strike="noStrike" cap="none">
                          <a:solidFill>
                            <a:srgbClr val="31333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Day 0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54775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u="none" strike="noStrike" cap="none">
                          <a:solidFill>
                            <a:srgbClr val="31333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Day 1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54775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A2B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u="none" strike="noStrike" cap="none">
                          <a:solidFill>
                            <a:srgbClr val="31333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Day 2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54775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A2B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u="none" strike="noStrike" cap="none">
                          <a:solidFill>
                            <a:srgbClr val="31333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Day 3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54775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A2B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u="none" strike="noStrike" cap="none">
                          <a:solidFill>
                            <a:srgbClr val="31333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Day 4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54775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u="none" strike="noStrike" cap="none">
                          <a:solidFill>
                            <a:srgbClr val="31333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Day 5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54775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u="none" strike="noStrike" cap="none">
                          <a:solidFill>
                            <a:srgbClr val="31333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Day 6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54775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u="none" strike="noStrike" cap="none">
                          <a:solidFill>
                            <a:srgbClr val="31333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Day 7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54775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u="none" strike="noStrike" cap="none">
                          <a:solidFill>
                            <a:srgbClr val="31333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Day 8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54775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u="none" strike="noStrike" cap="none">
                          <a:solidFill>
                            <a:srgbClr val="31333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Day 9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54775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u="none" strike="noStrike" cap="none">
                          <a:solidFill>
                            <a:srgbClr val="31333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Day 10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54775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700"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1333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Jan 25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53825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1333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1,098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53825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A2B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33.9%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0950" marB="0">
                    <a:lnL w="38100" cap="flat" cmpd="sng">
                      <a:solidFill>
                        <a:srgbClr val="FA2B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A2B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A2B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6474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23.5%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095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A2B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A2B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46764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18.7%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095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A2B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A2B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A2B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15.9%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0950" marB="0">
                    <a:lnL w="38100" cap="flat" cmpd="sng">
                      <a:solidFill>
                        <a:srgbClr val="FA2B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16.3%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095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14.2%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095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14.5%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095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EBEBE"/>
                    </a:solidFill>
                  </a:tcPr>
                </a:tc>
                <a:tc rowSpan="4" gridSpan="2">
                  <a:txBody>
                    <a:bodyPr/>
                    <a:lstStyle/>
                    <a:p>
                      <a:pPr marL="190500" marR="21590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Retention  когорты в  течение ее  жизни</a:t>
                      </a:r>
                      <a:endParaRPr sz="11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107150" marB="0"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A2B38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12.1%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095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EBE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775"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1333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Jan 26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53825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1333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1,358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095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A2B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31.1%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0950" marB="0">
                    <a:lnL w="38100" cap="flat" cmpd="sng">
                      <a:solidFill>
                        <a:srgbClr val="FA2B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A2B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A2B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A2B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6474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18.6%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0950" marB="0">
                    <a:lnL w="38100" cap="flat" cmpd="sng">
                      <a:solidFill>
                        <a:srgbClr val="FA2B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A2B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14.3%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095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A2B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16.0%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095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14.9%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095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13.2%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095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12.9%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095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EBEBE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28575" cap="flat" cmpd="sng">
                      <a:solidFill>
                        <a:srgbClr val="BEBEB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700"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1333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Jan 27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53825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1333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1,257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095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27.2%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095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A2B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46764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19.6%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095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14.5%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095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12.9%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095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13.4%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095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13.0%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095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10.8%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095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EBEBE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1333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Jan 28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53825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1333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1,587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095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26.6%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095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A2B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46764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17.9%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095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A2B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EBEB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14.6%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095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A2B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EBEB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14.8%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095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EBEB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14.9%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095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EBEB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13.7%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095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EBEB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11.9%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095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EBEBE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772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0775"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1333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Jan 29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53825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1333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1,758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145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A2B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26.2%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1450" marB="0">
                    <a:lnL w="38100" cap="flat" cmpd="sng">
                      <a:solidFill>
                        <a:srgbClr val="FA2B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A2B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A2B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46764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20,4%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145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A2B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A2B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46764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16.9%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145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A2B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A2B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A2B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14.3%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1450" marB="0">
                    <a:lnL w="38100" cap="flat" cmpd="sng">
                      <a:solidFill>
                        <a:srgbClr val="FA2B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12.7%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145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12.5%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145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0700"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1333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Jan 30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53825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1333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1,624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145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26.4%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145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A2B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46764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18.1%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145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A2B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13.7%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145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A2B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15.4%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145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11.8%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145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0700"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1333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Jan 31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53825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1333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1,541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145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23.9%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145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46764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19.6%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145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15.0%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145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14.8%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145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0775"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1333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Feb 01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5430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1333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868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145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24.7%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145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46764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16.9%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145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15.8%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145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0675"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1333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Feb 02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5430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1333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1,143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145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22.7%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145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46764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18.5%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145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0700"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1333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Feb 03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53825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31333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1,253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145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23.0%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145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4676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0700"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u="none" strike="noStrike" cap="none">
                          <a:solidFill>
                            <a:srgbClr val="31333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All Users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5430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u="none" strike="noStrike" cap="none">
                          <a:solidFill>
                            <a:srgbClr val="31333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13,487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145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27,0%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145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46764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19,2%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145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15.4%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145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14.9%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145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14.0%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145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13.3%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145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12.5%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145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13.1%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145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12.2%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145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12.1%</a:t>
                      </a:r>
                      <a:endParaRPr sz="800" u="none" strike="noStrike" cap="non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0" marR="0" marT="41450" marB="0">
                    <a:lnL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1333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EBE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170" name="Google Shape;1170;p130"/>
          <p:cNvSpPr txBox="1"/>
          <p:nvPr/>
        </p:nvSpPr>
        <p:spPr>
          <a:xfrm>
            <a:off x="896874" y="1760696"/>
            <a:ext cx="39099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30303"/>
                </a:solidFill>
                <a:latin typeface="Tahoma"/>
                <a:ea typeface="Tahoma"/>
                <a:cs typeface="Tahoma"/>
                <a:sym typeface="Tahoma"/>
              </a:rPr>
              <a:t>App запущен	     %Активных удержанных пользователей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71" name="Google Shape;1171;p130"/>
          <p:cNvSpPr/>
          <p:nvPr/>
        </p:nvSpPr>
        <p:spPr>
          <a:xfrm>
            <a:off x="4868609" y="1824608"/>
            <a:ext cx="130200" cy="720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1172" name="Google Shape;1172;p13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173" name="Google Shape;1173;p130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74" name="Google Shape;1174;p130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131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80" name="Google Shape;1180;p131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81" name="Google Shape;1181;p131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82" name="Google Shape;1182;p131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83" name="Google Shape;1183;p131"/>
          <p:cNvSpPr txBox="1">
            <a:spLocks noGrp="1"/>
          </p:cNvSpPr>
          <p:nvPr>
            <p:ph type="title"/>
          </p:nvPr>
        </p:nvSpPr>
        <p:spPr>
          <a:xfrm>
            <a:off x="450955" y="829303"/>
            <a:ext cx="7620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A/B тестирование</a:t>
            </a:r>
            <a:endParaRPr sz="3000" b="1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184" name="Google Shape;1184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185" name="Google Shape;1185;p131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86" name="Google Shape;1186;p131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87" name="Google Shape;1187;p131"/>
          <p:cNvSpPr txBox="1"/>
          <p:nvPr/>
        </p:nvSpPr>
        <p:spPr>
          <a:xfrm>
            <a:off x="296250" y="1833000"/>
            <a:ext cx="8551500" cy="22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Когортный анализ не всегда достоверно показывает изменения в продукте при внедрении новых фичей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A2B38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изменения могут влиять другие факторы (например, сезонное повышение спроса или государственные праздники)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A2B38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Даже если ничего такого не было, связать изменение метрики с изменениями продукта крайне сложно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получения объективных данных используются A/B -тесты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1" name="Google Shape;771;p95"/>
          <p:cNvGrpSpPr/>
          <p:nvPr/>
        </p:nvGrpSpPr>
        <p:grpSpPr>
          <a:xfrm>
            <a:off x="7604220" y="340949"/>
            <a:ext cx="1023099" cy="168758"/>
            <a:chOff x="14868658" y="741514"/>
            <a:chExt cx="2249397" cy="384810"/>
          </a:xfrm>
        </p:grpSpPr>
        <p:sp>
          <p:nvSpPr>
            <p:cNvPr id="772" name="Google Shape;772;p95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95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95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95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95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95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95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95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95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95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95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95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95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5" name="Google Shape;785;p95"/>
          <p:cNvSpPr/>
          <p:nvPr/>
        </p:nvSpPr>
        <p:spPr>
          <a:xfrm>
            <a:off x="476250" y="335215"/>
            <a:ext cx="162027" cy="156226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95"/>
          <p:cNvSpPr/>
          <p:nvPr/>
        </p:nvSpPr>
        <p:spPr>
          <a:xfrm>
            <a:off x="614362" y="380811"/>
            <a:ext cx="124192" cy="119746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95"/>
          <p:cNvSpPr/>
          <p:nvPr/>
        </p:nvSpPr>
        <p:spPr>
          <a:xfrm>
            <a:off x="571500" y="338137"/>
            <a:ext cx="121015" cy="11668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95"/>
          <p:cNvSpPr/>
          <p:nvPr/>
        </p:nvSpPr>
        <p:spPr>
          <a:xfrm>
            <a:off x="571500" y="326031"/>
            <a:ext cx="181089" cy="174606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95"/>
          <p:cNvSpPr/>
          <p:nvPr/>
        </p:nvSpPr>
        <p:spPr>
          <a:xfrm>
            <a:off x="849392" y="353560"/>
            <a:ext cx="1685018" cy="14353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95"/>
          <p:cNvSpPr txBox="1"/>
          <p:nvPr/>
        </p:nvSpPr>
        <p:spPr>
          <a:xfrm>
            <a:off x="4374749" y="955971"/>
            <a:ext cx="3604457" cy="852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32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ru-RU" sz="3000" b="1" i="0" u="none" strike="noStrike" cap="none" dirty="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Сергей Мацнев</a:t>
            </a:r>
          </a:p>
          <a:p>
            <a:pPr marL="8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tabLst/>
              <a:defRPr/>
            </a:pPr>
            <a:r>
              <a:rPr kumimoji="0" lang="ru-RU" sz="1250" b="0" i="0" u="none" strike="noStrike" kern="0" cap="none" spc="0" normalizeH="0" baseline="0" noProof="0" dirty="0">
                <a:ln>
                  <a:noFill/>
                </a:ln>
                <a:solidFill>
                  <a:srgbClr val="9698A6"/>
                </a:solidFill>
                <a:effectLst/>
                <a:uLnTx/>
                <a:uFillTx/>
                <a:latin typeface="IBM Plex Sans"/>
                <a:sym typeface="IBM Plex Sans"/>
              </a:rPr>
              <a:t>Декан факультета </a:t>
            </a:r>
            <a:r>
              <a:rPr kumimoji="0" lang="ru-RU" sz="1250" b="0" i="0" u="none" strike="noStrike" kern="0" cap="none" spc="0" normalizeH="0" baseline="0" noProof="0" dirty="0" err="1">
                <a:ln>
                  <a:noFill/>
                </a:ln>
                <a:solidFill>
                  <a:srgbClr val="9698A6"/>
                </a:solidFill>
                <a:effectLst/>
                <a:uLnTx/>
                <a:uFillTx/>
                <a:latin typeface="IBM Plex Sans"/>
                <a:sym typeface="IBM Plex Sans"/>
              </a:rPr>
              <a:t>проджект</a:t>
            </a:r>
            <a:r>
              <a:rPr kumimoji="0" lang="ru-RU" sz="1250" b="0" i="0" u="none" strike="noStrike" kern="0" cap="none" spc="0" normalizeH="0" baseline="0" noProof="0" dirty="0">
                <a:ln>
                  <a:noFill/>
                </a:ln>
                <a:solidFill>
                  <a:srgbClr val="9698A6"/>
                </a:solidFill>
                <a:effectLst/>
                <a:uLnTx/>
                <a:uFillTx/>
                <a:latin typeface="IBM Plex Sans"/>
                <a:sym typeface="IBM Plex Sans"/>
              </a:rPr>
              <a:t>-менеджмента</a:t>
            </a:r>
          </a:p>
          <a:p>
            <a:pPr marL="8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tabLst/>
              <a:defRPr/>
            </a:pPr>
            <a:r>
              <a:rPr lang="ru-RU" sz="1250" dirty="0">
                <a:solidFill>
                  <a:srgbClr val="9698A6"/>
                </a:solidFill>
                <a:latin typeface="IBM Plex Sans"/>
                <a:sym typeface="IBM Plex Sans"/>
              </a:rPr>
              <a:t>Директор проектов и </a:t>
            </a:r>
            <a:r>
              <a:rPr lang="en-GB" sz="1250" dirty="0">
                <a:solidFill>
                  <a:srgbClr val="9698A6"/>
                </a:solidFill>
                <a:latin typeface="IBM Plex Sans"/>
                <a:sym typeface="IBM Plex Sans"/>
              </a:rPr>
              <a:t>Product Owner </a:t>
            </a:r>
            <a:r>
              <a:rPr kumimoji="0" lang="ru-RU" sz="1250" b="0" i="0" u="none" strike="noStrike" kern="0" cap="none" spc="0" normalizeH="0" baseline="0" noProof="0" dirty="0">
                <a:ln>
                  <a:noFill/>
                </a:ln>
                <a:solidFill>
                  <a:srgbClr val="9698A6"/>
                </a:solidFill>
                <a:effectLst/>
                <a:uLnTx/>
                <a:uFillTx/>
                <a:latin typeface="IBM Plex Sans"/>
                <a:sym typeface="IBM Plex Sans"/>
              </a:rPr>
              <a:t>Sifox</a:t>
            </a:r>
            <a:br>
              <a:rPr kumimoji="0" lang="ru-RU" sz="1250" b="0" i="0" u="none" strike="noStrike" kern="0" cap="none" spc="0" normalizeH="0" baseline="0" noProof="0" dirty="0">
                <a:ln>
                  <a:noFill/>
                </a:ln>
                <a:solidFill>
                  <a:srgbClr val="9698A6"/>
                </a:solidFill>
                <a:effectLst/>
                <a:uLnTx/>
                <a:uFillTx/>
                <a:latin typeface="IBM Plex Sans"/>
                <a:sym typeface="IBM Plex Sans"/>
              </a:rPr>
            </a:br>
            <a:r>
              <a:rPr kumimoji="0" lang="ru-RU" sz="1250" b="0" i="0" u="none" strike="noStrike" kern="0" cap="none" spc="0" normalizeH="0" baseline="0" noProof="0" dirty="0">
                <a:ln>
                  <a:noFill/>
                </a:ln>
                <a:solidFill>
                  <a:srgbClr val="9698A6"/>
                </a:solidFill>
                <a:effectLst/>
                <a:uLnTx/>
                <a:uFillTx/>
                <a:latin typeface="IBM Plex Sans"/>
                <a:sym typeface="IBM Plex Sans"/>
              </a:rPr>
              <a:t>Сооснователь портала </a:t>
            </a:r>
            <a:r>
              <a:rPr kumimoji="0" lang="ru-RU" sz="1250" b="0" i="0" u="none" strike="noStrike" kern="0" cap="none" spc="0" normalizeH="0" baseline="0" noProof="0" dirty="0" err="1">
                <a:ln>
                  <a:noFill/>
                </a:ln>
                <a:solidFill>
                  <a:srgbClr val="9698A6"/>
                </a:solidFill>
                <a:effectLst/>
                <a:uLnTx/>
                <a:uFillTx/>
                <a:latin typeface="IBM Plex Sans"/>
                <a:sym typeface="IBM Plex Sans"/>
              </a:rPr>
              <a:t>Дементорство</a:t>
            </a:r>
            <a:endParaRPr lang="ru-RU" sz="600" dirty="0"/>
          </a:p>
        </p:txBody>
      </p:sp>
      <p:sp>
        <p:nvSpPr>
          <p:cNvPr id="791" name="Google Shape;791;p95"/>
          <p:cNvSpPr txBox="1"/>
          <p:nvPr/>
        </p:nvSpPr>
        <p:spPr>
          <a:xfrm>
            <a:off x="4188585" y="2571750"/>
            <a:ext cx="4438734" cy="1315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125" rIns="0" bIns="0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Отвечаю за </a:t>
            </a:r>
            <a:r>
              <a:rPr lang="ru-RU" sz="13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создание, развитие и внедрение портфеля продуктов </a:t>
            </a:r>
            <a:r>
              <a:rPr lang="ru-RU" sz="1300" b="0" i="0" u="none" strike="noStrike" cap="none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продактами</a:t>
            </a:r>
            <a:r>
              <a:rPr lang="ru-RU" sz="13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и </a:t>
            </a:r>
            <a:r>
              <a:rPr lang="ru-RU" sz="1300" b="0" i="0" u="none" strike="noStrike" cap="none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проджектами</a:t>
            </a:r>
            <a:endParaRPr sz="13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300"/>
              <a:buFont typeface="IBM Plex Sans"/>
              <a:buChar char="•"/>
            </a:pPr>
            <a:r>
              <a:rPr lang="ru-RU" sz="13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Работал в корпорации (Билайн) и стартапе (</a:t>
            </a:r>
            <a:r>
              <a:rPr lang="ru-RU" sz="1300" b="0" i="0" u="none" strike="noStrike" cap="none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Сайфокс</a:t>
            </a:r>
            <a:r>
              <a:rPr lang="ru-RU" sz="13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</a:p>
          <a:p>
            <a:pPr marL="20320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300"/>
              <a:buFont typeface="IBM Plex Sans"/>
              <a:buChar char="•"/>
            </a:pPr>
            <a:r>
              <a:rPr lang="ru-RU" sz="13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Делаю продукты и для В2С, и для В2В</a:t>
            </a:r>
          </a:p>
          <a:p>
            <a:pPr marL="20320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300"/>
              <a:buFont typeface="IBM Plex Sans"/>
              <a:buChar char="•"/>
            </a:pPr>
            <a:r>
              <a:rPr lang="ru-RU" sz="13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Автор программы факультета </a:t>
            </a:r>
            <a:r>
              <a:rPr lang="ru-RU" sz="1300" b="0" i="0" u="none" strike="noStrike" cap="none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13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  <a:p>
            <a:pPr marL="20320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300"/>
              <a:buFont typeface="IBM Plex Sans"/>
              <a:buChar char="•"/>
            </a:pPr>
            <a:r>
              <a:rPr lang="ru-RU" sz="13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Веду интенсивы, карьерные консультации и курс про продукты</a:t>
            </a:r>
          </a:p>
          <a:p>
            <a:pPr marL="20320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300"/>
              <a:buFont typeface="IBM Plex Sans"/>
              <a:buChar char="•"/>
            </a:pPr>
            <a:endParaRPr lang="ru-RU" sz="13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1300"/>
              <a:buFont typeface="IBM Plex Sans"/>
              <a:buChar char="•"/>
            </a:pPr>
            <a:endParaRPr sz="13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" name="Рисунок 2" descr="Изображение выглядит как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11C7073F-938A-4CCA-B46C-43B4F69CF7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15302" y="1489647"/>
            <a:ext cx="4063278" cy="270885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32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93" name="Google Shape;1193;p132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94" name="Google Shape;1194;p132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95" name="Google Shape;1195;p132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96" name="Google Shape;1196;p132"/>
          <p:cNvSpPr txBox="1">
            <a:spLocks noGrp="1"/>
          </p:cNvSpPr>
          <p:nvPr>
            <p:ph type="title"/>
          </p:nvPr>
        </p:nvSpPr>
        <p:spPr>
          <a:xfrm>
            <a:off x="450955" y="829303"/>
            <a:ext cx="7620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Как проводится A/B тестирование</a:t>
            </a:r>
            <a:endParaRPr sz="3000" b="1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197" name="Google Shape;1197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p132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99" name="Google Shape;1199;p132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00" name="Google Shape;1200;p132"/>
          <p:cNvSpPr txBox="1"/>
          <p:nvPr/>
        </p:nvSpPr>
        <p:spPr>
          <a:xfrm>
            <a:off x="452530" y="1681950"/>
            <a:ext cx="6876000" cy="28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no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A2B38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Определяем метрики, которые будем отслеживать</a:t>
            </a:r>
            <a:endParaRPr sz="15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2B38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Определяем пользователей, на которых должна повлиять наша фича (например, только новые пользователи или пользователи конкретной фичи)</a:t>
            </a:r>
            <a:endParaRPr sz="15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2B38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Подготавливаем методику спилитования: как будем делить пользователей</a:t>
            </a:r>
            <a:endParaRPr sz="15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2B38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Разделяем пользователей на группы: контрольная (в ней нет изменений) и тестовая (в ней есть наши изменения)</a:t>
            </a:r>
            <a:endParaRPr sz="15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2B38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Замеряем метрики по группам</a:t>
            </a:r>
            <a:endParaRPr sz="15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2B38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Аналитик рассчитывает </a:t>
            </a:r>
            <a:r>
              <a:rPr lang="en" sz="1500" i="1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статистически значимые изменения метрик</a:t>
            </a:r>
            <a:endParaRPr sz="1500" i="1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2B38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Делаем выводы о влиянии нашей фичи</a:t>
            </a:r>
            <a:endParaRPr sz="150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133"/>
          <p:cNvSpPr txBox="1"/>
          <p:nvPr/>
        </p:nvSpPr>
        <p:spPr>
          <a:xfrm>
            <a:off x="614376" y="1594675"/>
            <a:ext cx="5404800" cy="19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150" rIns="0" bIns="0" anchor="t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" sz="44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“Ловушки” продуктовых метрик</a:t>
            </a:r>
            <a:endParaRPr sz="44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499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9698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206" name="Google Shape;1206;p133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133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7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9" y="101899"/>
                </a:lnTo>
                <a:lnTo>
                  <a:pt x="272991" y="74037"/>
                </a:lnTo>
                <a:lnTo>
                  <a:pt x="267569" y="46174"/>
                </a:lnTo>
                <a:lnTo>
                  <a:pt x="251301" y="21682"/>
                </a:lnTo>
                <a:lnTo>
                  <a:pt x="226806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133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133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133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1211" name="Google Shape;1211;p133"/>
          <p:cNvGrpSpPr/>
          <p:nvPr/>
        </p:nvGrpSpPr>
        <p:grpSpPr>
          <a:xfrm>
            <a:off x="7507015" y="345039"/>
            <a:ext cx="1023026" cy="168739"/>
            <a:chOff x="14868658" y="741514"/>
            <a:chExt cx="2249397" cy="384810"/>
          </a:xfrm>
        </p:grpSpPr>
        <p:sp>
          <p:nvSpPr>
            <p:cNvPr id="1212" name="Google Shape;1212;p133"/>
            <p:cNvSpPr/>
            <p:nvPr/>
          </p:nvSpPr>
          <p:spPr>
            <a:xfrm>
              <a:off x="16985455" y="863648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133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133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801"/>
                  </a:lnTo>
                </a:path>
              </a:pathLst>
            </a:custGeom>
            <a:noFill/>
            <a:ln w="355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133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133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133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133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801"/>
                  </a:lnTo>
                  <a:lnTo>
                    <a:pt x="108268" y="170801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133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133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133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133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133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133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80"/>
                  </a:lnTo>
                  <a:lnTo>
                    <a:pt x="110492" y="371274"/>
                  </a:lnTo>
                  <a:lnTo>
                    <a:pt x="130747" y="381117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25" name="Google Shape;1225;p1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75975" y="1537025"/>
            <a:ext cx="3146326" cy="2649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134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31" name="Google Shape;1231;p134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32" name="Google Shape;1232;p134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33" name="Google Shape;1233;p134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34" name="Google Shape;1234;p134"/>
          <p:cNvSpPr txBox="1">
            <a:spLocks noGrp="1"/>
          </p:cNvSpPr>
          <p:nvPr>
            <p:ph type="title"/>
          </p:nvPr>
        </p:nvSpPr>
        <p:spPr>
          <a:xfrm>
            <a:off x="450955" y="829303"/>
            <a:ext cx="7620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Сезонность</a:t>
            </a:r>
            <a:endParaRPr sz="3000" b="1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235" name="Google Shape;1235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236" name="Google Shape;1236;p134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37" name="Google Shape;1237;p134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38" name="Google Shape;1238;p134"/>
          <p:cNvSpPr txBox="1"/>
          <p:nvPr/>
        </p:nvSpPr>
        <p:spPr>
          <a:xfrm>
            <a:off x="476250" y="1545250"/>
            <a:ext cx="7021500" cy="13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Это явление - годовая сезонность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Бизнес также может иметь сезонность по неделе “будни/выходные” и даже по дню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239" name="Google Shape;1239;p134"/>
          <p:cNvPicPr preferRelativeResize="0"/>
          <p:nvPr/>
        </p:nvPicPr>
        <p:blipFill rotWithShape="1">
          <a:blip r:embed="rId4">
            <a:alphaModFix/>
          </a:blip>
          <a:srcRect t="35762" b="12189"/>
          <a:stretch/>
        </p:blipFill>
        <p:spPr>
          <a:xfrm>
            <a:off x="0" y="2878450"/>
            <a:ext cx="9144000" cy="156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135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45" name="Google Shape;1245;p135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46" name="Google Shape;1246;p135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47" name="Google Shape;1247;p135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48" name="Google Shape;1248;p135"/>
          <p:cNvSpPr txBox="1">
            <a:spLocks noGrp="1"/>
          </p:cNvSpPr>
          <p:nvPr>
            <p:ph type="title"/>
          </p:nvPr>
        </p:nvSpPr>
        <p:spPr>
          <a:xfrm>
            <a:off x="450955" y="829303"/>
            <a:ext cx="7620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Среднее и медиана</a:t>
            </a:r>
            <a:endParaRPr sz="3000" b="1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249" name="Google Shape;1249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135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51" name="Google Shape;1251;p135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52" name="Google Shape;1252;p135"/>
          <p:cNvSpPr txBox="1"/>
          <p:nvPr/>
        </p:nvSpPr>
        <p:spPr>
          <a:xfrm>
            <a:off x="522725" y="1505400"/>
            <a:ext cx="77466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Среднее арифметическое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5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–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сумма всех значений выборки, разделенная на их количество. 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Медиана 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– такое число выборки, что ровно половина из элементов выборки больше него, а другая половина меньше него.</a:t>
            </a:r>
            <a:b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3" name="Google Shape;1253;p135"/>
          <p:cNvSpPr txBox="1"/>
          <p:nvPr/>
        </p:nvSpPr>
        <p:spPr>
          <a:xfrm>
            <a:off x="450950" y="3131875"/>
            <a:ext cx="84201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Нужно очень осторожно пользоваться средними значениями при работе с данными. Иногда использование среднего арифметического может ввести в заблуждение,  поскольку </a:t>
            </a:r>
            <a:r>
              <a:rPr lang="en" sz="1500">
                <a:solidFill>
                  <a:srgbClr val="FB2C38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появление одного очень большого или очень маленького значения может “потянуть за собой” всю метрику</a:t>
            </a:r>
            <a:endParaRPr sz="1500">
              <a:solidFill>
                <a:srgbClr val="FB2C3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136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59" name="Google Shape;1259;p136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60" name="Google Shape;1260;p136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61" name="Google Shape;1261;p136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62" name="Google Shape;1262;p136"/>
          <p:cNvSpPr txBox="1">
            <a:spLocks noGrp="1"/>
          </p:cNvSpPr>
          <p:nvPr>
            <p:ph type="title"/>
          </p:nvPr>
        </p:nvSpPr>
        <p:spPr>
          <a:xfrm>
            <a:off x="450955" y="829303"/>
            <a:ext cx="7620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Для таких распределений поможет медиана</a:t>
            </a:r>
            <a:endParaRPr sz="3000" b="1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263" name="Google Shape;1263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264" name="Google Shape;1264;p136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65" name="Google Shape;1265;p136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266" name="Google Shape;1266;p1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9950" y="1810975"/>
            <a:ext cx="6097749" cy="31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137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72" name="Google Shape;1272;p137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73" name="Google Shape;1273;p137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74" name="Google Shape;1274;p137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75" name="Google Shape;1275;p137"/>
          <p:cNvSpPr txBox="1">
            <a:spLocks noGrp="1"/>
          </p:cNvSpPr>
          <p:nvPr>
            <p:ph type="title"/>
          </p:nvPr>
        </p:nvSpPr>
        <p:spPr>
          <a:xfrm>
            <a:off x="450955" y="829303"/>
            <a:ext cx="7620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Проценты и процентные пункты</a:t>
            </a:r>
            <a:endParaRPr sz="3000" b="1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276" name="Google Shape;1276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277" name="Google Shape;1277;p137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78" name="Google Shape;1278;p137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79" name="Google Shape;1279;p137"/>
          <p:cNvSpPr txBox="1"/>
          <p:nvPr/>
        </p:nvSpPr>
        <p:spPr>
          <a:xfrm>
            <a:off x="522725" y="1505400"/>
            <a:ext cx="7746600" cy="30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Процент 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– сотая часть, используются для описания доли по отношению к целому. 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Процентный пункт 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– показатель изменения величины, выраженной в процентах, который описывает разность между новым и старым значением этой величины. 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 нас есть сайт по продаже надувных диванов.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Конверсия в заказ была равна 10% , после изменений стала 12%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Изменения на 2 процентных пункта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Рост на 20%</a:t>
            </a:r>
            <a:b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Если раньше из 10000 человек до заказа доходило 1000, то теперь – 1200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138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5" name="Google Shape;1285;p138"/>
          <p:cNvSpPr/>
          <p:nvPr/>
        </p:nvSpPr>
        <p:spPr>
          <a:xfrm>
            <a:off x="614362" y="380811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Google Shape;1286;p138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7" name="Google Shape;1287;p138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8" name="Google Shape;1288;p138"/>
          <p:cNvSpPr txBox="1"/>
          <p:nvPr/>
        </p:nvSpPr>
        <p:spPr>
          <a:xfrm>
            <a:off x="476255" y="874764"/>
            <a:ext cx="5550900" cy="6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125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4400" b="1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Домашнее задание</a:t>
            </a:r>
            <a:endParaRPr sz="4400" b="1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89" name="Google Shape;1289;p138"/>
          <p:cNvSpPr txBox="1"/>
          <p:nvPr/>
        </p:nvSpPr>
        <p:spPr>
          <a:xfrm>
            <a:off x="476250" y="1852700"/>
            <a:ext cx="4573200" cy="2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373E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2A2833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Возьмите CJM, построенную в домашнем задании 2</a:t>
            </a:r>
            <a:endParaRPr sz="1500">
              <a:solidFill>
                <a:srgbClr val="2A28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A28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373E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2A2833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Опишите метрики для каждого шага построенной вами CJM, которые будут характеризовать этот шаг и по которым можно будет сделать вывод о ваших изменениях этого шага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A28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1290" name="Google Shape;1290;p138"/>
          <p:cNvGrpSpPr/>
          <p:nvPr/>
        </p:nvGrpSpPr>
        <p:grpSpPr>
          <a:xfrm>
            <a:off x="6049328" y="1132958"/>
            <a:ext cx="2505791" cy="3203618"/>
            <a:chOff x="13299491" y="2583381"/>
            <a:chExt cx="4627500" cy="6136024"/>
          </a:xfrm>
        </p:grpSpPr>
        <p:sp>
          <p:nvSpPr>
            <p:cNvPr id="1291" name="Google Shape;1291;p138"/>
            <p:cNvSpPr/>
            <p:nvPr/>
          </p:nvSpPr>
          <p:spPr>
            <a:xfrm>
              <a:off x="13825861" y="3129776"/>
              <a:ext cx="3508375" cy="4711065"/>
            </a:xfrm>
            <a:custGeom>
              <a:avLst/>
              <a:gdLst/>
              <a:ahLst/>
              <a:cxnLst/>
              <a:rect l="l" t="t" r="r" b="b"/>
              <a:pathLst>
                <a:path w="3508375" h="4711065" extrusionOk="0">
                  <a:moveTo>
                    <a:pt x="2358776" y="3329"/>
                  </a:moveTo>
                  <a:lnTo>
                    <a:pt x="0" y="3329"/>
                  </a:lnTo>
                  <a:lnTo>
                    <a:pt x="0" y="2861881"/>
                  </a:lnTo>
                  <a:lnTo>
                    <a:pt x="149943" y="3061770"/>
                  </a:lnTo>
                  <a:lnTo>
                    <a:pt x="102457" y="3085928"/>
                  </a:lnTo>
                  <a:lnTo>
                    <a:pt x="54350" y="3109562"/>
                  </a:lnTo>
                  <a:lnTo>
                    <a:pt x="0" y="3135066"/>
                  </a:lnTo>
                  <a:lnTo>
                    <a:pt x="0" y="4710935"/>
                  </a:lnTo>
                  <a:lnTo>
                    <a:pt x="3508165" y="4710935"/>
                  </a:lnTo>
                  <a:lnTo>
                    <a:pt x="3508165" y="559721"/>
                  </a:lnTo>
                  <a:lnTo>
                    <a:pt x="2968496" y="559721"/>
                  </a:lnTo>
                  <a:lnTo>
                    <a:pt x="2948248" y="513073"/>
                  </a:lnTo>
                  <a:lnTo>
                    <a:pt x="2265480" y="513073"/>
                  </a:lnTo>
                  <a:lnTo>
                    <a:pt x="2358776" y="3329"/>
                  </a:lnTo>
                  <a:close/>
                </a:path>
                <a:path w="3508375" h="4711065" extrusionOk="0">
                  <a:moveTo>
                    <a:pt x="3131737" y="43307"/>
                  </a:moveTo>
                  <a:lnTo>
                    <a:pt x="2968496" y="559721"/>
                  </a:lnTo>
                  <a:lnTo>
                    <a:pt x="3508165" y="559721"/>
                  </a:lnTo>
                  <a:lnTo>
                    <a:pt x="3508165" y="79955"/>
                  </a:lnTo>
                  <a:lnTo>
                    <a:pt x="3271628" y="79955"/>
                  </a:lnTo>
                  <a:lnTo>
                    <a:pt x="3131737" y="43307"/>
                  </a:lnTo>
                  <a:close/>
                </a:path>
                <a:path w="3508375" h="4711065" extrusionOk="0">
                  <a:moveTo>
                    <a:pt x="2815202" y="206559"/>
                  </a:moveTo>
                  <a:lnTo>
                    <a:pt x="2265480" y="513073"/>
                  </a:lnTo>
                  <a:lnTo>
                    <a:pt x="2948248" y="513073"/>
                  </a:lnTo>
                  <a:lnTo>
                    <a:pt x="2815202" y="206559"/>
                  </a:lnTo>
                  <a:close/>
                </a:path>
                <a:path w="3508375" h="4711065" extrusionOk="0">
                  <a:moveTo>
                    <a:pt x="3508165" y="0"/>
                  </a:moveTo>
                  <a:lnTo>
                    <a:pt x="3318328" y="0"/>
                  </a:lnTo>
                  <a:lnTo>
                    <a:pt x="3271628" y="79955"/>
                  </a:lnTo>
                  <a:lnTo>
                    <a:pt x="3508165" y="79955"/>
                  </a:lnTo>
                  <a:lnTo>
                    <a:pt x="3508165" y="0"/>
                  </a:lnTo>
                  <a:close/>
                </a:path>
              </a:pathLst>
            </a:custGeom>
            <a:solidFill>
              <a:srgbClr val="FFC21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138"/>
            <p:cNvSpPr/>
            <p:nvPr/>
          </p:nvSpPr>
          <p:spPr>
            <a:xfrm>
              <a:off x="14868656" y="3902721"/>
              <a:ext cx="2465705" cy="3272154"/>
            </a:xfrm>
            <a:custGeom>
              <a:avLst/>
              <a:gdLst/>
              <a:ahLst/>
              <a:cxnLst/>
              <a:rect l="l" t="t" r="r" b="b"/>
              <a:pathLst>
                <a:path w="2465705" h="3272154" extrusionOk="0">
                  <a:moveTo>
                    <a:pt x="0" y="0"/>
                  </a:moveTo>
                  <a:lnTo>
                    <a:pt x="69945" y="146592"/>
                  </a:lnTo>
                  <a:lnTo>
                    <a:pt x="2368828" y="3271670"/>
                  </a:lnTo>
                  <a:lnTo>
                    <a:pt x="2465369" y="3058451"/>
                  </a:lnTo>
                  <a:lnTo>
                    <a:pt x="2465369" y="10028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138"/>
            <p:cNvSpPr/>
            <p:nvPr/>
          </p:nvSpPr>
          <p:spPr>
            <a:xfrm>
              <a:off x="16267986" y="2753292"/>
              <a:ext cx="563244" cy="460375"/>
            </a:xfrm>
            <a:custGeom>
              <a:avLst/>
              <a:gdLst/>
              <a:ahLst/>
              <a:cxnLst/>
              <a:rect l="l" t="t" r="r" b="b"/>
              <a:pathLst>
                <a:path w="563244" h="460375" extrusionOk="0">
                  <a:moveTo>
                    <a:pt x="239887" y="0"/>
                  </a:moveTo>
                  <a:lnTo>
                    <a:pt x="0" y="459766"/>
                  </a:lnTo>
                  <a:lnTo>
                    <a:pt x="293184" y="379799"/>
                  </a:lnTo>
                  <a:lnTo>
                    <a:pt x="563019" y="23318"/>
                  </a:lnTo>
                  <a:lnTo>
                    <a:pt x="239887" y="0"/>
                  </a:lnTo>
                  <a:close/>
                </a:path>
              </a:pathLst>
            </a:custGeom>
            <a:solidFill>
              <a:srgbClr val="FFC21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138"/>
            <p:cNvSpPr/>
            <p:nvPr/>
          </p:nvSpPr>
          <p:spPr>
            <a:xfrm>
              <a:off x="17024194" y="2583381"/>
              <a:ext cx="170180" cy="263525"/>
            </a:xfrm>
            <a:custGeom>
              <a:avLst/>
              <a:gdLst/>
              <a:ahLst/>
              <a:cxnLst/>
              <a:rect l="l" t="t" r="r" b="b"/>
              <a:pathLst>
                <a:path w="170180" h="263525" extrusionOk="0">
                  <a:moveTo>
                    <a:pt x="0" y="0"/>
                  </a:moveTo>
                  <a:lnTo>
                    <a:pt x="0" y="263206"/>
                  </a:lnTo>
                  <a:lnTo>
                    <a:pt x="169942" y="1699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21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138"/>
            <p:cNvSpPr/>
            <p:nvPr/>
          </p:nvSpPr>
          <p:spPr>
            <a:xfrm>
              <a:off x="17107541" y="7630821"/>
              <a:ext cx="370205" cy="309879"/>
            </a:xfrm>
            <a:custGeom>
              <a:avLst/>
              <a:gdLst/>
              <a:ahLst/>
              <a:cxnLst/>
              <a:rect l="l" t="t" r="r" b="b"/>
              <a:pathLst>
                <a:path w="370205" h="309879" extrusionOk="0">
                  <a:moveTo>
                    <a:pt x="319780" y="0"/>
                  </a:moveTo>
                  <a:lnTo>
                    <a:pt x="0" y="0"/>
                  </a:lnTo>
                  <a:lnTo>
                    <a:pt x="0" y="263206"/>
                  </a:lnTo>
                  <a:lnTo>
                    <a:pt x="369831" y="309854"/>
                  </a:lnTo>
                  <a:lnTo>
                    <a:pt x="319780" y="0"/>
                  </a:lnTo>
                  <a:close/>
                </a:path>
              </a:pathLst>
            </a:custGeom>
            <a:solidFill>
              <a:srgbClr val="FB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138"/>
            <p:cNvSpPr/>
            <p:nvPr/>
          </p:nvSpPr>
          <p:spPr>
            <a:xfrm>
              <a:off x="13299491" y="3133105"/>
              <a:ext cx="4627500" cy="5586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97" name="Google Shape;1297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298" name="Google Shape;1298;p138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>
            <a:spLocks noGrp="1"/>
          </p:cNvSpPr>
          <p:nvPr>
            <p:ph type="title"/>
          </p:nvPr>
        </p:nvSpPr>
        <p:spPr>
          <a:xfrm>
            <a:off x="400724" y="992175"/>
            <a:ext cx="69591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3000" b="1">
                <a:solidFill>
                  <a:srgbClr val="858793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Метрика</a:t>
            </a:r>
            <a:endParaRPr sz="3000" b="1">
              <a:solidFill>
                <a:srgbClr val="858793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858793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</a:t>
            </a:r>
            <a:endParaRPr sz="30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64" name="Google Shape;664;p106"/>
          <p:cNvSpPr txBox="1"/>
          <p:nvPr/>
        </p:nvSpPr>
        <p:spPr>
          <a:xfrm>
            <a:off x="448349" y="1505525"/>
            <a:ext cx="8247300" cy="28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325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500"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latin typeface="IBM Plex Sans"/>
                <a:ea typeface="IBM Plex Sans"/>
                <a:cs typeface="IBM Plex Sans"/>
                <a:sym typeface="IBM Plex Sans"/>
              </a:rPr>
              <a:t>— это качественный или количественный показатель, который отражает ту или иную характеристику и уровень успешности продукта</a:t>
            </a:r>
            <a:endParaRPr sz="4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65" name="Google Shape;665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106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106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106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106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106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5" name="Google Shape;675;p107"/>
          <p:cNvGraphicFramePr/>
          <p:nvPr/>
        </p:nvGraphicFramePr>
        <p:xfrm>
          <a:off x="797138" y="1738339"/>
          <a:ext cx="7758050" cy="2913900"/>
        </p:xfrm>
        <a:graphic>
          <a:graphicData uri="http://schemas.openxmlformats.org/drawingml/2006/table">
            <a:tbl>
              <a:tblPr firstRow="1" bandRow="1">
                <a:noFill/>
                <a:tableStyleId>{A7F6C186-FB23-4803-8AA1-68C68C41A322}</a:tableStyleId>
              </a:tblPr>
              <a:tblGrid>
                <a:gridCol w="26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3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0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>
                          <a:solidFill>
                            <a:srgbClr val="FF0A0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Шаг воронки</a:t>
                      </a:r>
                      <a:endParaRPr sz="1100"/>
                    </a:p>
                  </a:txBody>
                  <a:tcPr marL="68600" marR="68600" marT="34300" marB="343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1400" b="0">
                          <a:solidFill>
                            <a:srgbClr val="FF0A0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Метрики</a:t>
                      </a:r>
                      <a:endParaRPr sz="1400" b="0">
                        <a:solidFill>
                          <a:srgbClr val="FF0A0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6E32E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Acquisition</a:t>
                      </a:r>
                      <a:endParaRPr sz="1100"/>
                    </a:p>
                  </a:txBody>
                  <a:tcPr marL="68600" marR="68600" marT="34300" marB="3430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Привлечение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Installs, visits</a:t>
                      </a:r>
                      <a:endParaRPr sz="1100"/>
                    </a:p>
                  </a:txBody>
                  <a:tcPr marL="68600" marR="68600" marT="34300" marB="3430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6E32E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Activation</a:t>
                      </a:r>
                      <a:endParaRPr sz="1100"/>
                    </a:p>
                  </a:txBody>
                  <a:tcPr marL="68600" marR="68600" marT="34300" marB="34300" anchor="ctr"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Активация</a:t>
                      </a:r>
                      <a:endParaRPr sz="1100"/>
                    </a:p>
                  </a:txBody>
                  <a:tcPr marL="68600" marR="68600" marT="34300" marB="34300" anchor="ctr"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Authorization rate, C1</a:t>
                      </a:r>
                      <a:endParaRPr sz="1100"/>
                    </a:p>
                  </a:txBody>
                  <a:tcPr marL="68600" marR="68600" marT="34300" marB="34300" anchor="ctr"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6E32E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Retention</a:t>
                      </a:r>
                      <a:endParaRPr sz="1700">
                        <a:solidFill>
                          <a:srgbClr val="6E32E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Удержание 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N-day retention, C2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4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700">
                          <a:solidFill>
                            <a:srgbClr val="6E32E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Referral</a:t>
                      </a:r>
                      <a:endParaRPr sz="1700">
                        <a:solidFill>
                          <a:srgbClr val="6E32E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Виральность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K-factor 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K-factor = Sent invites * Conversion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4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700">
                          <a:solidFill>
                            <a:srgbClr val="6E32E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Revenue</a:t>
                      </a:r>
                      <a:endParaRPr sz="1700">
                        <a:solidFill>
                          <a:srgbClr val="6E32E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Доход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LTV, Conversion rate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600" marR="68600" marT="34300" marB="3430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76" name="Google Shape;676;p107"/>
          <p:cNvSpPr/>
          <p:nvPr/>
        </p:nvSpPr>
        <p:spPr>
          <a:xfrm>
            <a:off x="797135" y="2487244"/>
            <a:ext cx="2660400" cy="105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7" name="Google Shape;677;p107"/>
          <p:cNvSpPr/>
          <p:nvPr/>
        </p:nvSpPr>
        <p:spPr>
          <a:xfrm>
            <a:off x="999185" y="3055894"/>
            <a:ext cx="2256300" cy="105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8" name="Google Shape;678;p107"/>
          <p:cNvSpPr/>
          <p:nvPr/>
        </p:nvSpPr>
        <p:spPr>
          <a:xfrm>
            <a:off x="1262772" y="3570638"/>
            <a:ext cx="1729200" cy="105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9" name="Google Shape;679;p107"/>
          <p:cNvSpPr/>
          <p:nvPr/>
        </p:nvSpPr>
        <p:spPr>
          <a:xfrm>
            <a:off x="1604322" y="4085381"/>
            <a:ext cx="1046100" cy="105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0" name="Google Shape;680;p107"/>
          <p:cNvSpPr/>
          <p:nvPr/>
        </p:nvSpPr>
        <p:spPr>
          <a:xfrm>
            <a:off x="1785897" y="4654031"/>
            <a:ext cx="682800" cy="1059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81" name="Google Shape;681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107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107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107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107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107"/>
          <p:cNvSpPr txBox="1"/>
          <p:nvPr/>
        </p:nvSpPr>
        <p:spPr>
          <a:xfrm>
            <a:off x="476257" y="1035800"/>
            <a:ext cx="7254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AARRR-воронка</a:t>
            </a:r>
            <a:endParaRPr sz="3000" dirty="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87" name="Google Shape;687;p107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108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94" name="Google Shape;694;p108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108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108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108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108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99" name="Google Shape;699;p108"/>
          <p:cNvSpPr txBox="1"/>
          <p:nvPr/>
        </p:nvSpPr>
        <p:spPr>
          <a:xfrm>
            <a:off x="450557" y="977250"/>
            <a:ext cx="7254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Метрики роста</a:t>
            </a:r>
            <a:endParaRPr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00" name="Google Shape;700;p108"/>
          <p:cNvSpPr txBox="1"/>
          <p:nvPr/>
        </p:nvSpPr>
        <p:spPr>
          <a:xfrm>
            <a:off x="2292650" y="1627625"/>
            <a:ext cx="5405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BM Plex Sans"/>
                <a:ea typeface="IBM Plex Sans"/>
                <a:cs typeface="IBM Plex Sans"/>
                <a:sym typeface="IBM Plex Sans"/>
              </a:rPr>
              <a:t>Чтобы отслеживать</a:t>
            </a: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, как вы привлекаете и </a:t>
            </a:r>
            <a:r>
              <a:rPr lang="en" b="1">
                <a:latin typeface="IBM Plex Sans"/>
                <a:ea typeface="IBM Plex Sans"/>
                <a:cs typeface="IBM Plex Sans"/>
                <a:sym typeface="IBM Plex Sans"/>
              </a:rPr>
              <a:t>активируете</a:t>
            </a: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 клиентов</a:t>
            </a:r>
            <a:endParaRPr sz="1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01" name="Google Shape;701;p108"/>
          <p:cNvSpPr txBox="1"/>
          <p:nvPr/>
        </p:nvSpPr>
        <p:spPr>
          <a:xfrm>
            <a:off x="476250" y="1627625"/>
            <a:ext cx="1593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12700" marR="279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latin typeface="IBM Plex Sans"/>
                <a:ea typeface="IBM Plex Sans"/>
                <a:cs typeface="IBM Plex Sans"/>
                <a:sym typeface="IBM Plex Sans"/>
              </a:rPr>
              <a:t>Для  чего</a:t>
            </a:r>
            <a:endParaRPr sz="14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latin typeface="IBM Plex Sans"/>
                <a:ea typeface="IBM Plex Sans"/>
                <a:cs typeface="IBM Plex Sans"/>
                <a:sym typeface="IBM Plex Sans"/>
              </a:rPr>
              <a:t>нужно?</a:t>
            </a:r>
            <a:endParaRPr sz="1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02" name="Google Shape;702;p108"/>
          <p:cNvSpPr txBox="1"/>
          <p:nvPr/>
        </p:nvSpPr>
        <p:spPr>
          <a:xfrm>
            <a:off x="476250" y="2196425"/>
            <a:ext cx="8267400" cy="27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047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300">
                <a:solidFill>
                  <a:srgbClr val="6E32E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Сколько новых клиентов?</a:t>
            </a:r>
            <a:endParaRPr sz="1300">
              <a:solidFill>
                <a:srgbClr val="6E32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DAU и MAU – величина  дневной/месячной активной  аудитории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Количество новых пользователей за период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Конверсия из посещения/просмотра в первую покупку (С1)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Конверсия в регистрацию</a:t>
            </a:r>
            <a:endParaRPr sz="1300">
              <a:solidFill>
                <a:srgbClr val="31333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6E32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E32E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Сколько стоит клиент?</a:t>
            </a:r>
            <a:endParaRPr sz="1300">
              <a:solidFill>
                <a:srgbClr val="31333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13331"/>
                </a:solidFill>
                <a:latin typeface="IBM Plex Sans"/>
                <a:ea typeface="IBM Plex Sans"/>
                <a:cs typeface="IBM Plex Sans"/>
                <a:sym typeface="IBM Plex Sans"/>
              </a:rPr>
              <a:t>CAC (customer acquisition cost)</a:t>
            </a:r>
            <a:endParaRPr sz="1300">
              <a:solidFill>
                <a:srgbClr val="31333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13331"/>
                </a:solidFill>
                <a:latin typeface="IBM Plex Sans"/>
                <a:ea typeface="IBM Plex Sans"/>
                <a:cs typeface="IBM Plex Sans"/>
                <a:sym typeface="IBM Plex Sans"/>
              </a:rPr>
              <a:t>CPI (Cost per Install) – цена за установку приложения</a:t>
            </a:r>
            <a:endParaRPr sz="1300">
              <a:solidFill>
                <a:srgbClr val="31333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300">
              <a:solidFill>
                <a:srgbClr val="31333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300">
              <a:solidFill>
                <a:srgbClr val="31333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09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09" name="Google Shape;709;p109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109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109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109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109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14" name="Google Shape;714;p109"/>
          <p:cNvSpPr txBox="1"/>
          <p:nvPr/>
        </p:nvSpPr>
        <p:spPr>
          <a:xfrm>
            <a:off x="450557" y="977250"/>
            <a:ext cx="7254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Метрики вовлечения</a:t>
            </a:r>
            <a:endParaRPr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15" name="Google Shape;715;p109"/>
          <p:cNvSpPr txBox="1"/>
          <p:nvPr/>
        </p:nvSpPr>
        <p:spPr>
          <a:xfrm>
            <a:off x="2274475" y="1608350"/>
            <a:ext cx="5405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Чтобы отслеживать, насколько </a:t>
            </a:r>
            <a:r>
              <a:rPr lang="en" b="1">
                <a:latin typeface="IBM Plex Sans"/>
                <a:ea typeface="IBM Plex Sans"/>
                <a:cs typeface="IBM Plex Sans"/>
                <a:sym typeface="IBM Plex Sans"/>
              </a:rPr>
              <a:t>активно</a:t>
            </a: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 клиенты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пользуются продуктом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16" name="Google Shape;716;p109"/>
          <p:cNvSpPr txBox="1"/>
          <p:nvPr/>
        </p:nvSpPr>
        <p:spPr>
          <a:xfrm>
            <a:off x="458075" y="1608350"/>
            <a:ext cx="1593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12700" marR="279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latin typeface="IBM Plex Sans"/>
                <a:ea typeface="IBM Plex Sans"/>
                <a:cs typeface="IBM Plex Sans"/>
                <a:sym typeface="IBM Plex Sans"/>
              </a:rPr>
              <a:t>Для  чего</a:t>
            </a:r>
            <a:endParaRPr sz="14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latin typeface="IBM Plex Sans"/>
                <a:ea typeface="IBM Plex Sans"/>
                <a:cs typeface="IBM Plex Sans"/>
                <a:sym typeface="IBM Plex Sans"/>
              </a:rPr>
              <a:t>нужно?</a:t>
            </a:r>
            <a:endParaRPr sz="1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17" name="Google Shape;717;p109"/>
          <p:cNvSpPr txBox="1"/>
          <p:nvPr/>
        </p:nvSpPr>
        <p:spPr>
          <a:xfrm>
            <a:off x="458076" y="2400525"/>
            <a:ext cx="6609900" cy="21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3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DAU/MAU – частота использования сервиса в месяц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38100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Количество сессий на пользователя за период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50800" lvl="0" indent="0" algn="l" rtl="0"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Доля пользователей, использующих более 7 скиллов голосового помощника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lvl="0" indent="0" algn="l" rtl="0"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Количество лайков /добавлений в закладки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774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Активное время, проведенное за просмотром фид-ленты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0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24" name="Google Shape;724;p110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110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110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110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110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29" name="Google Shape;729;p110"/>
          <p:cNvSpPr txBox="1"/>
          <p:nvPr/>
        </p:nvSpPr>
        <p:spPr>
          <a:xfrm>
            <a:off x="450557" y="977250"/>
            <a:ext cx="7254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Метрики удержания</a:t>
            </a:r>
            <a:endParaRPr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30" name="Google Shape;730;p110"/>
          <p:cNvSpPr txBox="1"/>
          <p:nvPr/>
        </p:nvSpPr>
        <p:spPr>
          <a:xfrm>
            <a:off x="2274475" y="1532150"/>
            <a:ext cx="5405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Чтобы отслеживать, как пользователи к вам возвращаются = </a:t>
            </a:r>
            <a:r>
              <a:rPr lang="en" b="1">
                <a:latin typeface="IBM Plex Sans"/>
                <a:ea typeface="IBM Plex Sans"/>
                <a:cs typeface="IBM Plex Sans"/>
                <a:sym typeface="IBM Plex Sans"/>
              </a:rPr>
              <a:t>насколько им нравится сервис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31" name="Google Shape;731;p110"/>
          <p:cNvSpPr txBox="1"/>
          <p:nvPr/>
        </p:nvSpPr>
        <p:spPr>
          <a:xfrm>
            <a:off x="458075" y="1532150"/>
            <a:ext cx="1593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12700" marR="279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latin typeface="IBM Plex Sans"/>
                <a:ea typeface="IBM Plex Sans"/>
                <a:cs typeface="IBM Plex Sans"/>
                <a:sym typeface="IBM Plex Sans"/>
              </a:rPr>
              <a:t>Для  чего</a:t>
            </a:r>
            <a:endParaRPr sz="14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latin typeface="IBM Plex Sans"/>
                <a:ea typeface="IBM Plex Sans"/>
                <a:cs typeface="IBM Plex Sans"/>
                <a:sym typeface="IBM Plex Sans"/>
              </a:rPr>
              <a:t>нужно?</a:t>
            </a:r>
            <a:endParaRPr sz="1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32" name="Google Shape;732;p110"/>
          <p:cNvSpPr txBox="1"/>
          <p:nvPr/>
        </p:nvSpPr>
        <p:spPr>
          <a:xfrm>
            <a:off x="458075" y="2329550"/>
            <a:ext cx="7442700" cy="21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1h/1d/1w/1m Retention - процент удержания клиентов после первого часа/ дня/ недели/ месяца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Customer Churn rate – доля  аудитории, покинувшей продукт за определенный период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Доля клиентов, сделавших повторную покупку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Частотность покупок 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C2 - конверсия во вторую покупку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Bounce rate – доля людей, ушедших сразу после установки/посещения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LT (life time)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Google Shape;737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250" y="326012"/>
            <a:ext cx="960445" cy="174626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111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39" name="Google Shape;739;p111"/>
          <p:cNvSpPr/>
          <p:nvPr/>
        </p:nvSpPr>
        <p:spPr>
          <a:xfrm>
            <a:off x="476250" y="335215"/>
            <a:ext cx="162086" cy="155852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111"/>
          <p:cNvSpPr/>
          <p:nvPr/>
        </p:nvSpPr>
        <p:spPr>
          <a:xfrm>
            <a:off x="614362" y="380807"/>
            <a:ext cx="124238" cy="119459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111"/>
          <p:cNvSpPr/>
          <p:nvPr/>
        </p:nvSpPr>
        <p:spPr>
          <a:xfrm>
            <a:off x="571500" y="338137"/>
            <a:ext cx="121060" cy="11640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111"/>
          <p:cNvSpPr/>
          <p:nvPr/>
        </p:nvSpPr>
        <p:spPr>
          <a:xfrm>
            <a:off x="571500" y="326031"/>
            <a:ext cx="181156" cy="174188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111"/>
          <p:cNvSpPr txBox="1"/>
          <p:nvPr/>
        </p:nvSpPr>
        <p:spPr>
          <a:xfrm>
            <a:off x="863227" y="264182"/>
            <a:ext cx="5404800" cy="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075" tIns="41075" rIns="41075" bIns="41075" anchor="t" anchorCtr="0">
            <a:noAutofit/>
          </a:bodyPr>
          <a:lstStyle/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latin typeface="IBM Plex Sans"/>
                <a:ea typeface="IBM Plex Sans"/>
                <a:cs typeface="IBM Plex Sans"/>
                <a:sym typeface="IBM Plex Sans"/>
              </a:rPr>
              <a:t>Основы управления продуктом</a:t>
            </a:r>
            <a:endParaRPr sz="13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787400" lvl="0" indent="0" algn="l" rtl="0">
              <a:lnSpc>
                <a:spcPct val="101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44" name="Google Shape;744;p111"/>
          <p:cNvSpPr txBox="1"/>
          <p:nvPr/>
        </p:nvSpPr>
        <p:spPr>
          <a:xfrm>
            <a:off x="450557" y="977250"/>
            <a:ext cx="7254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Метрики монетизации</a:t>
            </a:r>
            <a:endParaRPr sz="30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45" name="Google Shape;745;p111"/>
          <p:cNvSpPr txBox="1"/>
          <p:nvPr/>
        </p:nvSpPr>
        <p:spPr>
          <a:xfrm>
            <a:off x="2198275" y="1684550"/>
            <a:ext cx="5405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Чтобы понять, можно ли на этом </a:t>
            </a:r>
            <a:r>
              <a:rPr lang="en" b="1">
                <a:latin typeface="IBM Plex Sans"/>
                <a:ea typeface="IBM Plex Sans"/>
                <a:cs typeface="IBM Plex Sans"/>
                <a:sym typeface="IBM Plex Sans"/>
              </a:rPr>
              <a:t>заработать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46" name="Google Shape;746;p111"/>
          <p:cNvSpPr txBox="1"/>
          <p:nvPr/>
        </p:nvSpPr>
        <p:spPr>
          <a:xfrm>
            <a:off x="381875" y="1684550"/>
            <a:ext cx="1593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12700" marR="279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latin typeface="IBM Plex Sans"/>
                <a:ea typeface="IBM Plex Sans"/>
                <a:cs typeface="IBM Plex Sans"/>
                <a:sym typeface="IBM Plex Sans"/>
              </a:rPr>
              <a:t>Для  чего</a:t>
            </a:r>
            <a:endParaRPr sz="14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latin typeface="IBM Plex Sans"/>
                <a:ea typeface="IBM Plex Sans"/>
                <a:cs typeface="IBM Plex Sans"/>
                <a:sym typeface="IBM Plex Sans"/>
              </a:rPr>
              <a:t>нужно?</a:t>
            </a:r>
            <a:endParaRPr sz="1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747" name="Google Shape;747;p111"/>
          <p:cNvGrpSpPr/>
          <p:nvPr/>
        </p:nvGrpSpPr>
        <p:grpSpPr>
          <a:xfrm>
            <a:off x="250326" y="2683039"/>
            <a:ext cx="2574131" cy="1133951"/>
            <a:chOff x="173735" y="2331719"/>
            <a:chExt cx="3432175" cy="1511935"/>
          </a:xfrm>
        </p:grpSpPr>
        <p:sp>
          <p:nvSpPr>
            <p:cNvPr id="748" name="Google Shape;748;p111"/>
            <p:cNvSpPr/>
            <p:nvPr/>
          </p:nvSpPr>
          <p:spPr>
            <a:xfrm>
              <a:off x="173735" y="2331719"/>
              <a:ext cx="3432175" cy="1511935"/>
            </a:xfrm>
            <a:custGeom>
              <a:avLst/>
              <a:gdLst/>
              <a:ahLst/>
              <a:cxnLst/>
              <a:rect l="l" t="t" r="r" b="b"/>
              <a:pathLst>
                <a:path w="3432175" h="1511935" extrusionOk="0">
                  <a:moveTo>
                    <a:pt x="3180079" y="0"/>
                  </a:moveTo>
                  <a:lnTo>
                    <a:pt x="251968" y="0"/>
                  </a:lnTo>
                  <a:lnTo>
                    <a:pt x="206677" y="4058"/>
                  </a:lnTo>
                  <a:lnTo>
                    <a:pt x="164049" y="15759"/>
                  </a:lnTo>
                  <a:lnTo>
                    <a:pt x="124796" y="34393"/>
                  </a:lnTo>
                  <a:lnTo>
                    <a:pt x="89629" y="59248"/>
                  </a:lnTo>
                  <a:lnTo>
                    <a:pt x="59261" y="89614"/>
                  </a:lnTo>
                  <a:lnTo>
                    <a:pt x="34401" y="124779"/>
                  </a:lnTo>
                  <a:lnTo>
                    <a:pt x="15764" y="164034"/>
                  </a:lnTo>
                  <a:lnTo>
                    <a:pt x="4059" y="206667"/>
                  </a:lnTo>
                  <a:lnTo>
                    <a:pt x="0" y="251967"/>
                  </a:lnTo>
                  <a:lnTo>
                    <a:pt x="0" y="1259839"/>
                  </a:lnTo>
                  <a:lnTo>
                    <a:pt x="4059" y="1305140"/>
                  </a:lnTo>
                  <a:lnTo>
                    <a:pt x="15764" y="1347773"/>
                  </a:lnTo>
                  <a:lnTo>
                    <a:pt x="34401" y="1387028"/>
                  </a:lnTo>
                  <a:lnTo>
                    <a:pt x="59261" y="1422193"/>
                  </a:lnTo>
                  <a:lnTo>
                    <a:pt x="89629" y="1452559"/>
                  </a:lnTo>
                  <a:lnTo>
                    <a:pt x="124796" y="1477414"/>
                  </a:lnTo>
                  <a:lnTo>
                    <a:pt x="164049" y="1496048"/>
                  </a:lnTo>
                  <a:lnTo>
                    <a:pt x="206677" y="1507749"/>
                  </a:lnTo>
                  <a:lnTo>
                    <a:pt x="251968" y="1511807"/>
                  </a:lnTo>
                  <a:lnTo>
                    <a:pt x="3180079" y="1511807"/>
                  </a:lnTo>
                  <a:lnTo>
                    <a:pt x="3225380" y="1507749"/>
                  </a:lnTo>
                  <a:lnTo>
                    <a:pt x="3268013" y="1496048"/>
                  </a:lnTo>
                  <a:lnTo>
                    <a:pt x="3307268" y="1477414"/>
                  </a:lnTo>
                  <a:lnTo>
                    <a:pt x="3342433" y="1452559"/>
                  </a:lnTo>
                  <a:lnTo>
                    <a:pt x="3372799" y="1422193"/>
                  </a:lnTo>
                  <a:lnTo>
                    <a:pt x="3397654" y="1387028"/>
                  </a:lnTo>
                  <a:lnTo>
                    <a:pt x="3416288" y="1347773"/>
                  </a:lnTo>
                  <a:lnTo>
                    <a:pt x="3427989" y="1305140"/>
                  </a:lnTo>
                  <a:lnTo>
                    <a:pt x="3432048" y="1259839"/>
                  </a:lnTo>
                  <a:lnTo>
                    <a:pt x="3432048" y="251967"/>
                  </a:lnTo>
                  <a:lnTo>
                    <a:pt x="3427989" y="206667"/>
                  </a:lnTo>
                  <a:lnTo>
                    <a:pt x="3416288" y="164034"/>
                  </a:lnTo>
                  <a:lnTo>
                    <a:pt x="3397654" y="124779"/>
                  </a:lnTo>
                  <a:lnTo>
                    <a:pt x="3372799" y="89614"/>
                  </a:lnTo>
                  <a:lnTo>
                    <a:pt x="3342433" y="59248"/>
                  </a:lnTo>
                  <a:lnTo>
                    <a:pt x="3307268" y="34393"/>
                  </a:lnTo>
                  <a:lnTo>
                    <a:pt x="3268013" y="15759"/>
                  </a:lnTo>
                  <a:lnTo>
                    <a:pt x="3225380" y="4058"/>
                  </a:lnTo>
                  <a:lnTo>
                    <a:pt x="3180079" y="0"/>
                  </a:lnTo>
                  <a:close/>
                </a:path>
              </a:pathLst>
            </a:custGeom>
            <a:solidFill>
              <a:srgbClr val="6D31D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749" name="Google Shape;749;p111"/>
            <p:cNvSpPr/>
            <p:nvPr/>
          </p:nvSpPr>
          <p:spPr>
            <a:xfrm>
              <a:off x="173735" y="2331719"/>
              <a:ext cx="3432175" cy="1511935"/>
            </a:xfrm>
            <a:custGeom>
              <a:avLst/>
              <a:gdLst/>
              <a:ahLst/>
              <a:cxnLst/>
              <a:rect l="l" t="t" r="r" b="b"/>
              <a:pathLst>
                <a:path w="3432175" h="1511935" extrusionOk="0">
                  <a:moveTo>
                    <a:pt x="0" y="251967"/>
                  </a:moveTo>
                  <a:lnTo>
                    <a:pt x="4059" y="206667"/>
                  </a:lnTo>
                  <a:lnTo>
                    <a:pt x="15764" y="164034"/>
                  </a:lnTo>
                  <a:lnTo>
                    <a:pt x="34401" y="124779"/>
                  </a:lnTo>
                  <a:lnTo>
                    <a:pt x="59261" y="89614"/>
                  </a:lnTo>
                  <a:lnTo>
                    <a:pt x="89629" y="59248"/>
                  </a:lnTo>
                  <a:lnTo>
                    <a:pt x="124796" y="34393"/>
                  </a:lnTo>
                  <a:lnTo>
                    <a:pt x="164049" y="15759"/>
                  </a:lnTo>
                  <a:lnTo>
                    <a:pt x="206677" y="4058"/>
                  </a:lnTo>
                  <a:lnTo>
                    <a:pt x="251968" y="0"/>
                  </a:lnTo>
                  <a:lnTo>
                    <a:pt x="3180079" y="0"/>
                  </a:lnTo>
                  <a:lnTo>
                    <a:pt x="3225380" y="4058"/>
                  </a:lnTo>
                  <a:lnTo>
                    <a:pt x="3268013" y="15759"/>
                  </a:lnTo>
                  <a:lnTo>
                    <a:pt x="3307268" y="34393"/>
                  </a:lnTo>
                  <a:lnTo>
                    <a:pt x="3342433" y="59248"/>
                  </a:lnTo>
                  <a:lnTo>
                    <a:pt x="3372799" y="89614"/>
                  </a:lnTo>
                  <a:lnTo>
                    <a:pt x="3397654" y="124779"/>
                  </a:lnTo>
                  <a:lnTo>
                    <a:pt x="3416288" y="164034"/>
                  </a:lnTo>
                  <a:lnTo>
                    <a:pt x="3427989" y="206667"/>
                  </a:lnTo>
                  <a:lnTo>
                    <a:pt x="3432048" y="251967"/>
                  </a:lnTo>
                  <a:lnTo>
                    <a:pt x="3432048" y="1259839"/>
                  </a:lnTo>
                  <a:lnTo>
                    <a:pt x="3427989" y="1305140"/>
                  </a:lnTo>
                  <a:lnTo>
                    <a:pt x="3416288" y="1347773"/>
                  </a:lnTo>
                  <a:lnTo>
                    <a:pt x="3397654" y="1387028"/>
                  </a:lnTo>
                  <a:lnTo>
                    <a:pt x="3372799" y="1422193"/>
                  </a:lnTo>
                  <a:lnTo>
                    <a:pt x="3342433" y="1452559"/>
                  </a:lnTo>
                  <a:lnTo>
                    <a:pt x="3307268" y="1477414"/>
                  </a:lnTo>
                  <a:lnTo>
                    <a:pt x="3268013" y="1496048"/>
                  </a:lnTo>
                  <a:lnTo>
                    <a:pt x="3225380" y="1507749"/>
                  </a:lnTo>
                  <a:lnTo>
                    <a:pt x="3180079" y="1511807"/>
                  </a:lnTo>
                  <a:lnTo>
                    <a:pt x="251968" y="1511807"/>
                  </a:lnTo>
                  <a:lnTo>
                    <a:pt x="206677" y="1507749"/>
                  </a:lnTo>
                  <a:lnTo>
                    <a:pt x="164049" y="1496048"/>
                  </a:lnTo>
                  <a:lnTo>
                    <a:pt x="124796" y="1477414"/>
                  </a:lnTo>
                  <a:lnTo>
                    <a:pt x="89629" y="1452559"/>
                  </a:lnTo>
                  <a:lnTo>
                    <a:pt x="59261" y="1422193"/>
                  </a:lnTo>
                  <a:lnTo>
                    <a:pt x="34401" y="1387028"/>
                  </a:lnTo>
                  <a:lnTo>
                    <a:pt x="15764" y="1347773"/>
                  </a:lnTo>
                  <a:lnTo>
                    <a:pt x="4059" y="1305140"/>
                  </a:lnTo>
                  <a:lnTo>
                    <a:pt x="0" y="1259839"/>
                  </a:lnTo>
                  <a:lnTo>
                    <a:pt x="0" y="251967"/>
                  </a:lnTo>
                  <a:close/>
                </a:path>
              </a:pathLst>
            </a:custGeom>
            <a:solidFill>
              <a:srgbClr val="6D31D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750" name="Google Shape;750;p111"/>
          <p:cNvSpPr txBox="1"/>
          <p:nvPr/>
        </p:nvSpPr>
        <p:spPr>
          <a:xfrm>
            <a:off x="754237" y="2861919"/>
            <a:ext cx="1567200" cy="12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Profit</a:t>
            </a:r>
            <a:endParaRPr sz="45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ctr" rtl="0">
              <a:spcBef>
                <a:spcPts val="29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E7E7E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Прибыль за период</a:t>
            </a:r>
            <a:endParaRPr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51" name="Google Shape;751;p111"/>
          <p:cNvSpPr/>
          <p:nvPr/>
        </p:nvSpPr>
        <p:spPr>
          <a:xfrm>
            <a:off x="3259275" y="2683612"/>
            <a:ext cx="2574131" cy="1133951"/>
          </a:xfrm>
          <a:custGeom>
            <a:avLst/>
            <a:gdLst/>
            <a:ahLst/>
            <a:cxnLst/>
            <a:rect l="l" t="t" r="r" b="b"/>
            <a:pathLst>
              <a:path w="3432175" h="1511935" extrusionOk="0">
                <a:moveTo>
                  <a:pt x="0" y="251967"/>
                </a:moveTo>
                <a:lnTo>
                  <a:pt x="4058" y="206667"/>
                </a:lnTo>
                <a:lnTo>
                  <a:pt x="15759" y="164034"/>
                </a:lnTo>
                <a:lnTo>
                  <a:pt x="34393" y="124779"/>
                </a:lnTo>
                <a:lnTo>
                  <a:pt x="59248" y="89614"/>
                </a:lnTo>
                <a:lnTo>
                  <a:pt x="89614" y="59248"/>
                </a:lnTo>
                <a:lnTo>
                  <a:pt x="124779" y="34393"/>
                </a:lnTo>
                <a:lnTo>
                  <a:pt x="164034" y="15759"/>
                </a:lnTo>
                <a:lnTo>
                  <a:pt x="206667" y="4058"/>
                </a:lnTo>
                <a:lnTo>
                  <a:pt x="251968" y="0"/>
                </a:lnTo>
                <a:lnTo>
                  <a:pt x="3180080" y="0"/>
                </a:lnTo>
                <a:lnTo>
                  <a:pt x="3225380" y="4058"/>
                </a:lnTo>
                <a:lnTo>
                  <a:pt x="3268013" y="15759"/>
                </a:lnTo>
                <a:lnTo>
                  <a:pt x="3307268" y="34393"/>
                </a:lnTo>
                <a:lnTo>
                  <a:pt x="3342433" y="59248"/>
                </a:lnTo>
                <a:lnTo>
                  <a:pt x="3372799" y="89614"/>
                </a:lnTo>
                <a:lnTo>
                  <a:pt x="3397654" y="124779"/>
                </a:lnTo>
                <a:lnTo>
                  <a:pt x="3416288" y="164034"/>
                </a:lnTo>
                <a:lnTo>
                  <a:pt x="3427989" y="206667"/>
                </a:lnTo>
                <a:lnTo>
                  <a:pt x="3432048" y="251967"/>
                </a:lnTo>
                <a:lnTo>
                  <a:pt x="3432048" y="1259839"/>
                </a:lnTo>
                <a:lnTo>
                  <a:pt x="3427989" y="1305140"/>
                </a:lnTo>
                <a:lnTo>
                  <a:pt x="3416288" y="1347773"/>
                </a:lnTo>
                <a:lnTo>
                  <a:pt x="3397654" y="1387028"/>
                </a:lnTo>
                <a:lnTo>
                  <a:pt x="3372799" y="1422193"/>
                </a:lnTo>
                <a:lnTo>
                  <a:pt x="3342433" y="1452559"/>
                </a:lnTo>
                <a:lnTo>
                  <a:pt x="3307268" y="1477414"/>
                </a:lnTo>
                <a:lnTo>
                  <a:pt x="3268013" y="1496048"/>
                </a:lnTo>
                <a:lnTo>
                  <a:pt x="3225380" y="1507749"/>
                </a:lnTo>
                <a:lnTo>
                  <a:pt x="3180080" y="1511807"/>
                </a:lnTo>
                <a:lnTo>
                  <a:pt x="251968" y="1511807"/>
                </a:lnTo>
                <a:lnTo>
                  <a:pt x="206667" y="1507749"/>
                </a:lnTo>
                <a:lnTo>
                  <a:pt x="164034" y="1496048"/>
                </a:lnTo>
                <a:lnTo>
                  <a:pt x="124779" y="1477414"/>
                </a:lnTo>
                <a:lnTo>
                  <a:pt x="89614" y="1452559"/>
                </a:lnTo>
                <a:lnTo>
                  <a:pt x="59248" y="1422193"/>
                </a:lnTo>
                <a:lnTo>
                  <a:pt x="34393" y="1387028"/>
                </a:lnTo>
                <a:lnTo>
                  <a:pt x="15759" y="1347773"/>
                </a:lnTo>
                <a:lnTo>
                  <a:pt x="4058" y="1305140"/>
                </a:lnTo>
                <a:lnTo>
                  <a:pt x="0" y="1259839"/>
                </a:lnTo>
                <a:lnTo>
                  <a:pt x="0" y="251967"/>
                </a:lnTo>
                <a:close/>
              </a:path>
            </a:pathLst>
          </a:custGeom>
          <a:solidFill>
            <a:srgbClr val="6D31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52" name="Google Shape;752;p111"/>
          <p:cNvSpPr txBox="1"/>
          <p:nvPr/>
        </p:nvSpPr>
        <p:spPr>
          <a:xfrm>
            <a:off x="3259150" y="2861925"/>
            <a:ext cx="2574000" cy="14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Revenue</a:t>
            </a:r>
            <a:endParaRPr sz="45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ctr" rtl="0">
              <a:spcBef>
                <a:spcPts val="29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E7E7E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Доход с пользователей</a:t>
            </a:r>
            <a:endParaRPr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E7E7E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 период</a:t>
            </a:r>
            <a:endParaRPr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53" name="Google Shape;753;p111"/>
          <p:cNvSpPr/>
          <p:nvPr/>
        </p:nvSpPr>
        <p:spPr>
          <a:xfrm>
            <a:off x="6321371" y="2683612"/>
            <a:ext cx="2574131" cy="1133951"/>
          </a:xfrm>
          <a:custGeom>
            <a:avLst/>
            <a:gdLst/>
            <a:ahLst/>
            <a:cxnLst/>
            <a:rect l="l" t="t" r="r" b="b"/>
            <a:pathLst>
              <a:path w="3432175" h="1511935" extrusionOk="0">
                <a:moveTo>
                  <a:pt x="0" y="251967"/>
                </a:moveTo>
                <a:lnTo>
                  <a:pt x="4058" y="206667"/>
                </a:lnTo>
                <a:lnTo>
                  <a:pt x="15759" y="164034"/>
                </a:lnTo>
                <a:lnTo>
                  <a:pt x="34393" y="124779"/>
                </a:lnTo>
                <a:lnTo>
                  <a:pt x="59248" y="89614"/>
                </a:lnTo>
                <a:lnTo>
                  <a:pt x="89614" y="59248"/>
                </a:lnTo>
                <a:lnTo>
                  <a:pt x="124779" y="34393"/>
                </a:lnTo>
                <a:lnTo>
                  <a:pt x="164034" y="15759"/>
                </a:lnTo>
                <a:lnTo>
                  <a:pt x="206667" y="4058"/>
                </a:lnTo>
                <a:lnTo>
                  <a:pt x="251968" y="0"/>
                </a:lnTo>
                <a:lnTo>
                  <a:pt x="3180080" y="0"/>
                </a:lnTo>
                <a:lnTo>
                  <a:pt x="3225380" y="4058"/>
                </a:lnTo>
                <a:lnTo>
                  <a:pt x="3268013" y="15759"/>
                </a:lnTo>
                <a:lnTo>
                  <a:pt x="3307268" y="34393"/>
                </a:lnTo>
                <a:lnTo>
                  <a:pt x="3342433" y="59248"/>
                </a:lnTo>
                <a:lnTo>
                  <a:pt x="3372799" y="89614"/>
                </a:lnTo>
                <a:lnTo>
                  <a:pt x="3397654" y="124779"/>
                </a:lnTo>
                <a:lnTo>
                  <a:pt x="3416288" y="164034"/>
                </a:lnTo>
                <a:lnTo>
                  <a:pt x="3427989" y="206667"/>
                </a:lnTo>
                <a:lnTo>
                  <a:pt x="3432048" y="251967"/>
                </a:lnTo>
                <a:lnTo>
                  <a:pt x="3432048" y="1259839"/>
                </a:lnTo>
                <a:lnTo>
                  <a:pt x="3427989" y="1305140"/>
                </a:lnTo>
                <a:lnTo>
                  <a:pt x="3416288" y="1347773"/>
                </a:lnTo>
                <a:lnTo>
                  <a:pt x="3397654" y="1387028"/>
                </a:lnTo>
                <a:lnTo>
                  <a:pt x="3372799" y="1422193"/>
                </a:lnTo>
                <a:lnTo>
                  <a:pt x="3342433" y="1452559"/>
                </a:lnTo>
                <a:lnTo>
                  <a:pt x="3307268" y="1477414"/>
                </a:lnTo>
                <a:lnTo>
                  <a:pt x="3268013" y="1496048"/>
                </a:lnTo>
                <a:lnTo>
                  <a:pt x="3225380" y="1507749"/>
                </a:lnTo>
                <a:lnTo>
                  <a:pt x="3180080" y="1511807"/>
                </a:lnTo>
                <a:lnTo>
                  <a:pt x="251968" y="1511807"/>
                </a:lnTo>
                <a:lnTo>
                  <a:pt x="206667" y="1507749"/>
                </a:lnTo>
                <a:lnTo>
                  <a:pt x="164034" y="1496048"/>
                </a:lnTo>
                <a:lnTo>
                  <a:pt x="124779" y="1477414"/>
                </a:lnTo>
                <a:lnTo>
                  <a:pt x="89614" y="1452559"/>
                </a:lnTo>
                <a:lnTo>
                  <a:pt x="59248" y="1422193"/>
                </a:lnTo>
                <a:lnTo>
                  <a:pt x="34393" y="1387028"/>
                </a:lnTo>
                <a:lnTo>
                  <a:pt x="15759" y="1347773"/>
                </a:lnTo>
                <a:lnTo>
                  <a:pt x="4058" y="1305140"/>
                </a:lnTo>
                <a:lnTo>
                  <a:pt x="0" y="1259839"/>
                </a:lnTo>
                <a:lnTo>
                  <a:pt x="0" y="251967"/>
                </a:lnTo>
                <a:close/>
              </a:path>
            </a:pathLst>
          </a:custGeom>
          <a:solidFill>
            <a:srgbClr val="6D31D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54" name="Google Shape;754;p111"/>
          <p:cNvSpPr txBox="1"/>
          <p:nvPr/>
        </p:nvSpPr>
        <p:spPr>
          <a:xfrm>
            <a:off x="6686369" y="2861919"/>
            <a:ext cx="1843200" cy="12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Costs</a:t>
            </a:r>
            <a:endParaRPr sz="45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ctr" rtl="0">
              <a:spcBef>
                <a:spcPts val="29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E7E7E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Все расходы за период</a:t>
            </a:r>
            <a:endParaRPr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755" name="Google Shape;755;p111"/>
          <p:cNvGrpSpPr/>
          <p:nvPr/>
        </p:nvGrpSpPr>
        <p:grpSpPr>
          <a:xfrm>
            <a:off x="2892848" y="3131000"/>
            <a:ext cx="297656" cy="95250"/>
            <a:chOff x="3697097" y="2929000"/>
            <a:chExt cx="396875" cy="127000"/>
          </a:xfrm>
        </p:grpSpPr>
        <p:sp>
          <p:nvSpPr>
            <p:cNvPr id="756" name="Google Shape;756;p111"/>
            <p:cNvSpPr/>
            <p:nvPr/>
          </p:nvSpPr>
          <p:spPr>
            <a:xfrm>
              <a:off x="3697097" y="2929000"/>
              <a:ext cx="396875" cy="127000"/>
            </a:xfrm>
            <a:custGeom>
              <a:avLst/>
              <a:gdLst/>
              <a:ahLst/>
              <a:cxnLst/>
              <a:rect l="l" t="t" r="r" b="b"/>
              <a:pathLst>
                <a:path w="396875" h="127000" extrusionOk="0">
                  <a:moveTo>
                    <a:pt x="396493" y="0"/>
                  </a:moveTo>
                  <a:lnTo>
                    <a:pt x="0" y="0"/>
                  </a:lnTo>
                  <a:lnTo>
                    <a:pt x="0" y="126873"/>
                  </a:lnTo>
                  <a:lnTo>
                    <a:pt x="396493" y="126873"/>
                  </a:lnTo>
                  <a:lnTo>
                    <a:pt x="396493" y="0"/>
                  </a:lnTo>
                  <a:close/>
                </a:path>
              </a:pathLst>
            </a:custGeom>
            <a:solidFill>
              <a:srgbClr val="6D31D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757" name="Google Shape;757;p111"/>
            <p:cNvSpPr/>
            <p:nvPr/>
          </p:nvSpPr>
          <p:spPr>
            <a:xfrm>
              <a:off x="3697097" y="2929000"/>
              <a:ext cx="396875" cy="127000"/>
            </a:xfrm>
            <a:custGeom>
              <a:avLst/>
              <a:gdLst/>
              <a:ahLst/>
              <a:cxnLst/>
              <a:rect l="l" t="t" r="r" b="b"/>
              <a:pathLst>
                <a:path w="396875" h="127000" extrusionOk="0">
                  <a:moveTo>
                    <a:pt x="0" y="0"/>
                  </a:moveTo>
                  <a:lnTo>
                    <a:pt x="396493" y="0"/>
                  </a:lnTo>
                  <a:lnTo>
                    <a:pt x="396493" y="126873"/>
                  </a:lnTo>
                  <a:lnTo>
                    <a:pt x="0" y="1268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D31D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758" name="Google Shape;758;p111"/>
          <p:cNvGrpSpPr/>
          <p:nvPr/>
        </p:nvGrpSpPr>
        <p:grpSpPr>
          <a:xfrm>
            <a:off x="2893035" y="3303775"/>
            <a:ext cx="297656" cy="95250"/>
            <a:chOff x="3697097" y="2929000"/>
            <a:chExt cx="396875" cy="127000"/>
          </a:xfrm>
        </p:grpSpPr>
        <p:sp>
          <p:nvSpPr>
            <p:cNvPr id="759" name="Google Shape;759;p111"/>
            <p:cNvSpPr/>
            <p:nvPr/>
          </p:nvSpPr>
          <p:spPr>
            <a:xfrm>
              <a:off x="3697097" y="2929000"/>
              <a:ext cx="396875" cy="127000"/>
            </a:xfrm>
            <a:custGeom>
              <a:avLst/>
              <a:gdLst/>
              <a:ahLst/>
              <a:cxnLst/>
              <a:rect l="l" t="t" r="r" b="b"/>
              <a:pathLst>
                <a:path w="396875" h="127000" extrusionOk="0">
                  <a:moveTo>
                    <a:pt x="396493" y="0"/>
                  </a:moveTo>
                  <a:lnTo>
                    <a:pt x="0" y="0"/>
                  </a:lnTo>
                  <a:lnTo>
                    <a:pt x="0" y="126873"/>
                  </a:lnTo>
                  <a:lnTo>
                    <a:pt x="396493" y="126873"/>
                  </a:lnTo>
                  <a:lnTo>
                    <a:pt x="396493" y="0"/>
                  </a:lnTo>
                  <a:close/>
                </a:path>
              </a:pathLst>
            </a:custGeom>
            <a:solidFill>
              <a:srgbClr val="6D31D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760" name="Google Shape;760;p111"/>
            <p:cNvSpPr/>
            <p:nvPr/>
          </p:nvSpPr>
          <p:spPr>
            <a:xfrm>
              <a:off x="3697097" y="2929000"/>
              <a:ext cx="396875" cy="127000"/>
            </a:xfrm>
            <a:custGeom>
              <a:avLst/>
              <a:gdLst/>
              <a:ahLst/>
              <a:cxnLst/>
              <a:rect l="l" t="t" r="r" b="b"/>
              <a:pathLst>
                <a:path w="396875" h="127000" extrusionOk="0">
                  <a:moveTo>
                    <a:pt x="0" y="0"/>
                  </a:moveTo>
                  <a:lnTo>
                    <a:pt x="396493" y="0"/>
                  </a:lnTo>
                  <a:lnTo>
                    <a:pt x="396493" y="126873"/>
                  </a:lnTo>
                  <a:lnTo>
                    <a:pt x="0" y="1268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D31D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761" name="Google Shape;761;p111"/>
          <p:cNvGrpSpPr/>
          <p:nvPr/>
        </p:nvGrpSpPr>
        <p:grpSpPr>
          <a:xfrm>
            <a:off x="5928435" y="3202963"/>
            <a:ext cx="297656" cy="95250"/>
            <a:chOff x="3697097" y="2929000"/>
            <a:chExt cx="396875" cy="127000"/>
          </a:xfrm>
        </p:grpSpPr>
        <p:sp>
          <p:nvSpPr>
            <p:cNvPr id="762" name="Google Shape;762;p111"/>
            <p:cNvSpPr/>
            <p:nvPr/>
          </p:nvSpPr>
          <p:spPr>
            <a:xfrm>
              <a:off x="3697097" y="2929000"/>
              <a:ext cx="396875" cy="127000"/>
            </a:xfrm>
            <a:custGeom>
              <a:avLst/>
              <a:gdLst/>
              <a:ahLst/>
              <a:cxnLst/>
              <a:rect l="l" t="t" r="r" b="b"/>
              <a:pathLst>
                <a:path w="396875" h="127000" extrusionOk="0">
                  <a:moveTo>
                    <a:pt x="396493" y="0"/>
                  </a:moveTo>
                  <a:lnTo>
                    <a:pt x="0" y="0"/>
                  </a:lnTo>
                  <a:lnTo>
                    <a:pt x="0" y="126873"/>
                  </a:lnTo>
                  <a:lnTo>
                    <a:pt x="396493" y="126873"/>
                  </a:lnTo>
                  <a:lnTo>
                    <a:pt x="396493" y="0"/>
                  </a:lnTo>
                  <a:close/>
                </a:path>
              </a:pathLst>
            </a:custGeom>
            <a:solidFill>
              <a:srgbClr val="6D31D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763" name="Google Shape;763;p111"/>
            <p:cNvSpPr/>
            <p:nvPr/>
          </p:nvSpPr>
          <p:spPr>
            <a:xfrm>
              <a:off x="3697097" y="2929000"/>
              <a:ext cx="396875" cy="127000"/>
            </a:xfrm>
            <a:custGeom>
              <a:avLst/>
              <a:gdLst/>
              <a:ahLst/>
              <a:cxnLst/>
              <a:rect l="l" t="t" r="r" b="b"/>
              <a:pathLst>
                <a:path w="396875" h="127000" extrusionOk="0">
                  <a:moveTo>
                    <a:pt x="0" y="0"/>
                  </a:moveTo>
                  <a:lnTo>
                    <a:pt x="396493" y="0"/>
                  </a:lnTo>
                  <a:lnTo>
                    <a:pt x="396493" y="126873"/>
                  </a:lnTo>
                  <a:lnTo>
                    <a:pt x="0" y="1268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D31D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B2C3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B2C3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1810</Words>
  <Application>Microsoft Office PowerPoint</Application>
  <PresentationFormat>Экран (16:9)</PresentationFormat>
  <Paragraphs>446</Paragraphs>
  <Slides>36</Slides>
  <Notes>36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10</vt:i4>
      </vt:variant>
      <vt:variant>
        <vt:lpstr>Заголовки слайдов</vt:lpstr>
      </vt:variant>
      <vt:variant>
        <vt:i4>36</vt:i4>
      </vt:variant>
    </vt:vector>
  </HeadingPairs>
  <TitlesOfParts>
    <vt:vector size="55" baseType="lpstr">
      <vt:lpstr>Roboto</vt:lpstr>
      <vt:lpstr>Tahoma</vt:lpstr>
      <vt:lpstr>IBM Plex Sans Medium</vt:lpstr>
      <vt:lpstr>Calibri</vt:lpstr>
      <vt:lpstr>IBM Plex Sans</vt:lpstr>
      <vt:lpstr>IBM Plex Sans SemiBold</vt:lpstr>
      <vt:lpstr>Times New Roman</vt:lpstr>
      <vt:lpstr>Roboto Medium</vt:lpstr>
      <vt:lpstr>Arial</vt:lpstr>
      <vt:lpstr>Simple Light</vt:lpstr>
      <vt:lpstr>Office Theme</vt:lpstr>
      <vt:lpstr>Office Theme</vt:lpstr>
      <vt:lpstr>Office Theme</vt:lpstr>
      <vt:lpstr>Office Theme</vt:lpstr>
      <vt:lpstr>Тема Office</vt:lpstr>
      <vt:lpstr>Office Theme</vt:lpstr>
      <vt:lpstr>Office Theme</vt:lpstr>
      <vt:lpstr>Тема Office</vt:lpstr>
      <vt:lpstr>Office Theme</vt:lpstr>
      <vt:lpstr>Базовые продуктовые метрики </vt:lpstr>
      <vt:lpstr>Продуктовое мышление</vt:lpstr>
      <vt:lpstr>Презентация PowerPoint</vt:lpstr>
      <vt:lpstr>Метрика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Чат-боты</vt:lpstr>
      <vt:lpstr>Интернет-магазин</vt:lpstr>
      <vt:lpstr>Презентация PowerPoint</vt:lpstr>
      <vt:lpstr>Презентация PowerPoint</vt:lpstr>
      <vt:lpstr>Презентация PowerPoint</vt:lpstr>
      <vt:lpstr>Продукты с рекламной моделью</vt:lpstr>
      <vt:lpstr>Не стесняйтесь спрашивать</vt:lpstr>
      <vt:lpstr>Презентация PowerPoint</vt:lpstr>
      <vt:lpstr>Разрезы метрик</vt:lpstr>
      <vt:lpstr>Пример когортного анализа:  дневное удержание клиентов</vt:lpstr>
      <vt:lpstr> A/B тестирование</vt:lpstr>
      <vt:lpstr> Как проводится A/B тестирование</vt:lpstr>
      <vt:lpstr>Презентация PowerPoint</vt:lpstr>
      <vt:lpstr>Сезонность</vt:lpstr>
      <vt:lpstr>Среднее и медиана</vt:lpstr>
      <vt:lpstr>Для таких распределений поможет медиана</vt:lpstr>
      <vt:lpstr>Проценты и процентные пункты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Базовые продуктовые метрики </dc:title>
  <cp:lastModifiedBy>Сотрудник Интерконнект</cp:lastModifiedBy>
  <cp:revision>2</cp:revision>
  <dcterms:modified xsi:type="dcterms:W3CDTF">2021-08-24T16:46:05Z</dcterms:modified>
</cp:coreProperties>
</file>